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50"/>
  </p:notesMasterIdLst>
  <p:handoutMasterIdLst>
    <p:handoutMasterId r:id="rId51"/>
  </p:handoutMasterIdLst>
  <p:sldIdLst>
    <p:sldId id="638" r:id="rId2"/>
    <p:sldId id="657" r:id="rId3"/>
    <p:sldId id="640" r:id="rId4"/>
    <p:sldId id="641" r:id="rId5"/>
    <p:sldId id="521" r:id="rId6"/>
    <p:sldId id="618" r:id="rId7"/>
    <p:sldId id="626" r:id="rId8"/>
    <p:sldId id="523" r:id="rId9"/>
    <p:sldId id="524" r:id="rId10"/>
    <p:sldId id="526" r:id="rId11"/>
    <p:sldId id="527" r:id="rId12"/>
    <p:sldId id="528" r:id="rId13"/>
    <p:sldId id="530" r:id="rId14"/>
    <p:sldId id="651" r:id="rId15"/>
    <p:sldId id="652" r:id="rId16"/>
    <p:sldId id="642" r:id="rId17"/>
    <p:sldId id="633" r:id="rId18"/>
    <p:sldId id="634" r:id="rId19"/>
    <p:sldId id="635" r:id="rId20"/>
    <p:sldId id="631" r:id="rId21"/>
    <p:sldId id="630" r:id="rId22"/>
    <p:sldId id="656" r:id="rId23"/>
    <p:sldId id="654" r:id="rId24"/>
    <p:sldId id="653" r:id="rId25"/>
    <p:sldId id="655" r:id="rId26"/>
    <p:sldId id="562" r:id="rId27"/>
    <p:sldId id="563" r:id="rId28"/>
    <p:sldId id="564" r:id="rId29"/>
    <p:sldId id="565" r:id="rId30"/>
    <p:sldId id="566" r:id="rId31"/>
    <p:sldId id="567" r:id="rId32"/>
    <p:sldId id="568" r:id="rId33"/>
    <p:sldId id="569" r:id="rId34"/>
    <p:sldId id="570" r:id="rId35"/>
    <p:sldId id="658" r:id="rId36"/>
    <p:sldId id="572" r:id="rId37"/>
    <p:sldId id="659" r:id="rId38"/>
    <p:sldId id="622" r:id="rId39"/>
    <p:sldId id="645" r:id="rId40"/>
    <p:sldId id="646" r:id="rId41"/>
    <p:sldId id="647" r:id="rId42"/>
    <p:sldId id="648" r:id="rId43"/>
    <p:sldId id="649" r:id="rId44"/>
    <p:sldId id="660" r:id="rId45"/>
    <p:sldId id="650" r:id="rId46"/>
    <p:sldId id="661" r:id="rId47"/>
    <p:sldId id="578" r:id="rId48"/>
    <p:sldId id="581" r:id="rId49"/>
  </p:sldIdLst>
  <p:sldSz cx="9144000" cy="5143500" type="screen16x9"/>
  <p:notesSz cx="6858000" cy="9144000"/>
  <p:embeddedFontLst>
    <p:embeddedFont>
      <p:font typeface="微软雅黑" panose="020B0503020204020204" pitchFamily="34" charset="-122"/>
      <p:regular r:id="rId52"/>
      <p:bold r:id="rId53"/>
    </p:embeddedFont>
    <p:embeddedFont>
      <p:font typeface="Calibri" panose="020F0502020204030204" pitchFamily="34" charset="0"/>
      <p:regular r:id="rId54"/>
      <p:bold r:id="rId55"/>
      <p:italic r:id="rId56"/>
      <p:boldItalic r:id="rId57"/>
    </p:embeddedFont>
    <p:embeddedFont>
      <p:font typeface="楷体" panose="02010609060101010101" pitchFamily="49" charset="-122"/>
      <p:regular r:id="rId58"/>
    </p:embeddedFont>
    <p:embeddedFont>
      <p:font typeface="汉语拼音" panose="000B0604020202020204" pitchFamily="34" charset="0"/>
      <p:regular r:id="rId59"/>
    </p:embeddedFont>
    <p:embeddedFont>
      <p:font typeface="黑体" panose="02010609060101010101" pitchFamily="49" charset="-122"/>
      <p:regular r:id="rId60"/>
    </p:embeddedFont>
    <p:embeddedFont>
      <p:font typeface="Impact" panose="020B0806030902050204" pitchFamily="34" charset="0"/>
      <p:regular r:id="rId61"/>
    </p:embeddedFont>
  </p:embeddedFont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05" autoAdjust="0"/>
    <p:restoredTop sz="95062" autoAdjust="0"/>
  </p:normalViewPr>
  <p:slideViewPr>
    <p:cSldViewPr>
      <p:cViewPr varScale="1">
        <p:scale>
          <a:sx n="113" d="100"/>
          <a:sy n="113" d="100"/>
        </p:scale>
        <p:origin x="-390" y="-10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font" Target="fonts/font4.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3.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2.fntdata"/><Relationship Id="rId58"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6.fntdata"/><Relationship Id="rId61"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5.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8.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C5031861-2B3E-492F-9078-CFEE3D7A143D}"/>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a:extLst>
              <a:ext uri="{FF2B5EF4-FFF2-40B4-BE49-F238E27FC236}">
                <a16:creationId xmlns="" xmlns:a16="http://schemas.microsoft.com/office/drawing/2014/main" id="{539F25A6-1045-487A-AF5B-40D52AFBC8C7}"/>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页脚占位符 3">
            <a:extLst>
              <a:ext uri="{FF2B5EF4-FFF2-40B4-BE49-F238E27FC236}">
                <a16:creationId xmlns="" xmlns:a16="http://schemas.microsoft.com/office/drawing/2014/main" id="{2D85D6A3-CB6E-47E4-A002-B6B645D4E6EC}"/>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5" name="灯片编号占位符 4">
            <a:extLst>
              <a:ext uri="{FF2B5EF4-FFF2-40B4-BE49-F238E27FC236}">
                <a16:creationId xmlns="" xmlns:a16="http://schemas.microsoft.com/office/drawing/2014/main" id="{202C791B-EF02-4EC3-8F83-84BB0EC52FF3}"/>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28FAF233-EB9F-452D-9399-AB1E8F6D5634}" type="slidenum">
              <a:rPr lang="zh-CN" altLang="en-US"/>
              <a:pPr/>
              <a:t>‹#›</a:t>
            </a:fld>
            <a:endParaRPr lang="zh-CN" altLang="en-US"/>
          </a:p>
        </p:txBody>
      </p:sp>
    </p:spTree>
    <p:extLst>
      <p:ext uri="{BB962C8B-B14F-4D97-AF65-F5344CB8AC3E}">
        <p14:creationId xmlns:p14="http://schemas.microsoft.com/office/powerpoint/2010/main" val="3293789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90621803-4D7B-4F24-A9DB-9557A0D21AF4}"/>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a:extLst>
              <a:ext uri="{FF2B5EF4-FFF2-40B4-BE49-F238E27FC236}">
                <a16:creationId xmlns="" xmlns:a16="http://schemas.microsoft.com/office/drawing/2014/main" id="{21573FEA-7AFF-4DA6-9B00-02B5F6C8B8A8}"/>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幻灯片图像占位符 3">
            <a:extLst>
              <a:ext uri="{FF2B5EF4-FFF2-40B4-BE49-F238E27FC236}">
                <a16:creationId xmlns="" xmlns:a16="http://schemas.microsoft.com/office/drawing/2014/main" id="{DCE57BEB-E5AA-4C54-901E-2D2419394149}"/>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 xmlns:a16="http://schemas.microsoft.com/office/drawing/2014/main" id="{80B5A3CD-A865-48B6-BDE0-91E35ECA49D9}"/>
              </a:ext>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 xmlns:a16="http://schemas.microsoft.com/office/drawing/2014/main" id="{269B84EE-4E01-44A6-9F6A-FE90744DA262}"/>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7" name="灯片编号占位符 6">
            <a:extLst>
              <a:ext uri="{FF2B5EF4-FFF2-40B4-BE49-F238E27FC236}">
                <a16:creationId xmlns="" xmlns:a16="http://schemas.microsoft.com/office/drawing/2014/main" id="{447207D8-D632-4A96-84E3-DEB1047552C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63D73F5-088B-42DF-9E3A-DE8985428EAD}" type="slidenum">
              <a:rPr lang="zh-CN" altLang="en-US"/>
              <a:pPr/>
              <a:t>‹#›</a:t>
            </a:fld>
            <a:endParaRPr lang="zh-CN" altLang="en-US"/>
          </a:p>
        </p:txBody>
      </p:sp>
    </p:spTree>
    <p:extLst>
      <p:ext uri="{BB962C8B-B14F-4D97-AF65-F5344CB8AC3E}">
        <p14:creationId xmlns:p14="http://schemas.microsoft.com/office/powerpoint/2010/main" val="20995011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a:extLst>
              <a:ext uri="{FF2B5EF4-FFF2-40B4-BE49-F238E27FC236}">
                <a16:creationId xmlns="" xmlns:a16="http://schemas.microsoft.com/office/drawing/2014/main" id="{BBBBEBE6-CAF1-42C6-B073-F1788DDD2637}"/>
              </a:ext>
            </a:extLst>
          </p:cNvPr>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a:extLst>
              <a:ext uri="{FF2B5EF4-FFF2-40B4-BE49-F238E27FC236}">
                <a16:creationId xmlns="" xmlns:a16="http://schemas.microsoft.com/office/drawing/2014/main" id="{220947DE-B5A2-4039-9DF3-E7656053B7A1}"/>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53252" name="灯片编号占位符 3">
            <a:extLst>
              <a:ext uri="{FF2B5EF4-FFF2-40B4-BE49-F238E27FC236}">
                <a16:creationId xmlns="" xmlns:a16="http://schemas.microsoft.com/office/drawing/2014/main" id="{F2A0D4C3-4760-4D14-BC3F-9EDA4891A7D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0995B771-343D-461A-81C4-2ACD7A9DBAEF}" type="slidenum">
              <a:rPr lang="zh-CN" altLang="en-US">
                <a:latin typeface="Arial" panose="020B0604020202020204" pitchFamily="34" charset="0"/>
              </a:rPr>
              <a:pPr eaLnBrk="1" hangingPunct="1">
                <a:spcBef>
                  <a:spcPct val="0"/>
                </a:spcBef>
                <a:buFontTx/>
                <a:buNone/>
              </a:pPr>
              <a:t>24</a:t>
            </a:fld>
            <a:endParaRPr lang="zh-CN"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89979371"/>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5304086"/>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5357950"/>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2840754"/>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5207274"/>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1693845"/>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1273312"/>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6070251"/>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5671641"/>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0317941"/>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5079003"/>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31878742"/>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8009951"/>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3037574"/>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487832"/>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3120749"/>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077673"/>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8748201"/>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314717"/>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166814"/>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6040661"/>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4278493"/>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2594486"/>
      </p:ext>
    </p:extLst>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7835893"/>
      </p:ext>
    </p:extLst>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3089337"/>
      </p:ext>
    </p:extLst>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1037040"/>
      </p:ext>
    </p:extLst>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675986"/>
      </p:ext>
    </p:extLst>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3474161"/>
      </p:ext>
    </p:extLst>
  </p:cSld>
  <p:clrMapOvr>
    <a:masterClrMapping/>
  </p:clrMapOvr>
  <p:transition spd="slow">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3948347"/>
      </p:ext>
    </p:extLst>
  </p:cSld>
  <p:clrMapOvr>
    <a:masterClrMapping/>
  </p:clrMapOvr>
  <p:transition spd="slow">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5700236"/>
      </p:ext>
    </p:extLst>
  </p:cSld>
  <p:clrMapOvr>
    <a:masterClrMapping/>
  </p:clrMapOvr>
  <p:transition spd="slow">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1690629"/>
      </p:ext>
    </p:extLst>
  </p:cSld>
  <p:clrMapOvr>
    <a:masterClrMapping/>
  </p:clrMapOvr>
  <p:transition spd="slow">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7822504"/>
      </p:ext>
    </p:extLst>
  </p:cSld>
  <p:clrMapOvr>
    <a:masterClrMapping/>
  </p:clrMapOvr>
  <p:transition spd="slow">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5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8632880"/>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3120319"/>
      </p:ext>
    </p:extLst>
  </p:cSld>
  <p:clrMapOvr>
    <a:masterClrMapping/>
  </p:clrMapOvr>
  <p:transition spd="slow">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6404959"/>
      </p:ext>
    </p:extLst>
  </p:cSld>
  <p:clrMapOvr>
    <a:masterClrMapping/>
  </p:clrMapOvr>
  <p:transition spd="slow">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5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597835"/>
      </p:ext>
    </p:extLst>
  </p:cSld>
  <p:clrMapOvr>
    <a:masterClrMapping/>
  </p:clrMapOvr>
  <p:transition spd="slow">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6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50568"/>
      </p:ext>
    </p:extLst>
  </p:cSld>
  <p:clrMapOvr>
    <a:masterClrMapping/>
  </p:clrMapOvr>
  <p:transition spd="slow">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6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24498670"/>
      </p:ext>
    </p:extLst>
  </p:cSld>
  <p:clrMapOvr>
    <a:masterClrMapping/>
  </p:clrMapOvr>
  <p:transition spd="slow">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9756202"/>
      </p:ext>
    </p:extLst>
  </p:cSld>
  <p:clrMapOvr>
    <a:masterClrMapping/>
  </p:clrMapOvr>
  <p:transition spd="slow">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6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6024719"/>
      </p:ext>
    </p:extLst>
  </p:cSld>
  <p:clrMapOvr>
    <a:masterClrMapping/>
  </p:clrMapOvr>
  <p:transition spd="slow">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7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4238257"/>
      </p:ext>
    </p:extLst>
  </p:cSld>
  <p:clrMapOvr>
    <a:masterClrMapping/>
  </p:clrMapOvr>
  <p:transition spd="slow">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8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001635"/>
      </p:ext>
    </p:extLst>
  </p:cSld>
  <p:clrMapOvr>
    <a:masterClrMapping/>
  </p:clrMapOvr>
  <p:transition spd="slow">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1789581"/>
      </p:ext>
    </p:extLst>
  </p:cSld>
  <p:clrMapOvr>
    <a:masterClrMapping/>
  </p:clrMapOvr>
  <p:transition spd="slow">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7236515"/>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2166114"/>
      </p:ext>
    </p:extLst>
  </p:cSld>
  <p:clrMapOvr>
    <a:masterClrMapping/>
  </p:clrMapOvr>
  <p:transition spd="slow">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1518830"/>
      </p:ext>
    </p:extLst>
  </p:cSld>
  <p:clrMapOvr>
    <a:masterClrMapping/>
  </p:clrMapOvr>
  <p:transition spd="slow">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7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3892498"/>
      </p:ext>
    </p:extLst>
  </p:cSld>
  <p:clrMapOvr>
    <a:masterClrMapping/>
  </p:clrMapOvr>
  <p:transition spd="slow">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0291858"/>
      </p:ext>
    </p:extLst>
  </p:cSld>
  <p:clrMapOvr>
    <a:masterClrMapping/>
  </p:clrMapOvr>
  <p:transition spd="slow" advTm="0">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9906250"/>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481537"/>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6403365"/>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8915548"/>
      </p:ext>
    </p:extLst>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1874046"/>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2.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545137DB-102D-40C7-AE05-D2CA0B79DED7}"/>
              </a:ext>
            </a:extLst>
          </p:cNvPr>
          <p:cNvSpPr>
            <a:spLocks noChangeArrowheads="1"/>
          </p:cNvSpPr>
          <p:nvPr userDrawn="1"/>
        </p:nvSpPr>
        <p:spPr bwMode="auto">
          <a:xfrm>
            <a:off x="5276822" y="69850"/>
            <a:ext cx="249872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kumimoji="1" lang="en-US" altLang="zh-CN" sz="2800" b="1" dirty="0">
                <a:solidFill>
                  <a:srgbClr val="A11111"/>
                </a:solidFill>
                <a:latin typeface="宋体" pitchFamily="2" charset="-122"/>
              </a:rPr>
              <a:t>3 </a:t>
            </a:r>
            <a:r>
              <a:rPr kumimoji="1" lang="zh-CN" altLang="en-US" sz="2400" b="1" dirty="0">
                <a:solidFill>
                  <a:srgbClr val="A11111"/>
                </a:solidFill>
                <a:latin typeface="宋体" pitchFamily="2" charset="-122"/>
              </a:rPr>
              <a:t>“飞天”凌空</a:t>
            </a:r>
            <a:r>
              <a:rPr kumimoji="1" lang="en-US" altLang="zh-CN" sz="2400" b="1" dirty="0">
                <a:solidFill>
                  <a:srgbClr val="A11111"/>
                </a:solidFill>
                <a:latin typeface="宋体" pitchFamily="2" charset="-122"/>
              </a:rPr>
              <a:t>/</a:t>
            </a:r>
          </a:p>
        </p:txBody>
      </p:sp>
      <p:pic>
        <p:nvPicPr>
          <p:cNvPr id="1027" name="图片 5">
            <a:extLst>
              <a:ext uri="{FF2B5EF4-FFF2-40B4-BE49-F238E27FC236}">
                <a16:creationId xmlns="" xmlns:a16="http://schemas.microsoft.com/office/drawing/2014/main" id="{1C20C254-700D-48B9-918F-E12B4A0D14CE}"/>
              </a:ext>
            </a:extLst>
          </p:cNvPr>
          <p:cNvPicPr>
            <a:picLocks noChangeAspect="1" noChangeArrowheads="1"/>
          </p:cNvPicPr>
          <p:nvPr userDrawn="1"/>
        </p:nvPicPr>
        <p:blipFill>
          <a:blip r:embed="rId55">
            <a:extLst>
              <a:ext uri="{28A0092B-C50C-407E-A947-70E740481C1C}">
                <a14:useLocalDpi xmlns:a14="http://schemas.microsoft.com/office/drawing/2010/main" val="0"/>
              </a:ext>
            </a:extLst>
          </a:blip>
          <a:srcRect/>
          <a:stretch>
            <a:fillRect/>
          </a:stretch>
        </p:blipFill>
        <p:spPr bwMode="auto">
          <a:xfrm>
            <a:off x="0" y="4443413"/>
            <a:ext cx="91440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Administrator\Desktop\初中七彩课堂图标.png"/>
          <p:cNvPicPr>
            <a:picLocks noChangeAspect="1" noChangeArrowheads="1"/>
          </p:cNvPicPr>
          <p:nvPr userDrawn="1"/>
        </p:nvPicPr>
        <p:blipFill>
          <a:blip r:embed="rId56"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91773" r:id="rId1"/>
    <p:sldLayoutId id="2147491774" r:id="rId2"/>
    <p:sldLayoutId id="2147491775" r:id="rId3"/>
    <p:sldLayoutId id="2147491776" r:id="rId4"/>
    <p:sldLayoutId id="2147491777" r:id="rId5"/>
    <p:sldLayoutId id="2147491778" r:id="rId6"/>
    <p:sldLayoutId id="2147491779" r:id="rId7"/>
    <p:sldLayoutId id="2147491780" r:id="rId8"/>
    <p:sldLayoutId id="2147491781" r:id="rId9"/>
    <p:sldLayoutId id="2147491782" r:id="rId10"/>
    <p:sldLayoutId id="2147491783" r:id="rId11"/>
    <p:sldLayoutId id="2147491784" r:id="rId12"/>
    <p:sldLayoutId id="2147491785" r:id="rId13"/>
    <p:sldLayoutId id="2147491786" r:id="rId14"/>
    <p:sldLayoutId id="2147491787" r:id="rId15"/>
    <p:sldLayoutId id="2147491788" r:id="rId16"/>
    <p:sldLayoutId id="2147491789" r:id="rId17"/>
    <p:sldLayoutId id="2147491790" r:id="rId18"/>
    <p:sldLayoutId id="2147491791" r:id="rId19"/>
    <p:sldLayoutId id="2147491792" r:id="rId20"/>
    <p:sldLayoutId id="2147491793" r:id="rId21"/>
    <p:sldLayoutId id="2147491794" r:id="rId22"/>
    <p:sldLayoutId id="2147491795" r:id="rId23"/>
    <p:sldLayoutId id="2147491796" r:id="rId24"/>
    <p:sldLayoutId id="2147491797" r:id="rId25"/>
    <p:sldLayoutId id="2147491798" r:id="rId26"/>
    <p:sldLayoutId id="2147491799" r:id="rId27"/>
    <p:sldLayoutId id="2147491800" r:id="rId28"/>
    <p:sldLayoutId id="2147491801" r:id="rId29"/>
    <p:sldLayoutId id="2147491802" r:id="rId30"/>
    <p:sldLayoutId id="2147491803" r:id="rId31"/>
    <p:sldLayoutId id="2147491804" r:id="rId32"/>
    <p:sldLayoutId id="2147491805" r:id="rId33"/>
    <p:sldLayoutId id="2147491806" r:id="rId34"/>
    <p:sldLayoutId id="2147491807" r:id="rId35"/>
    <p:sldLayoutId id="2147491808" r:id="rId36"/>
    <p:sldLayoutId id="2147491809" r:id="rId37"/>
    <p:sldLayoutId id="2147491810" r:id="rId38"/>
    <p:sldLayoutId id="2147491811" r:id="rId39"/>
    <p:sldLayoutId id="2147491812" r:id="rId40"/>
    <p:sldLayoutId id="2147491813" r:id="rId41"/>
    <p:sldLayoutId id="2147491814" r:id="rId42"/>
    <p:sldLayoutId id="2147491815" r:id="rId43"/>
    <p:sldLayoutId id="2147491816" r:id="rId44"/>
    <p:sldLayoutId id="2147491817" r:id="rId45"/>
    <p:sldLayoutId id="2147491818" r:id="rId46"/>
    <p:sldLayoutId id="2147491819" r:id="rId47"/>
    <p:sldLayoutId id="2147491820" r:id="rId48"/>
    <p:sldLayoutId id="2147491821" r:id="rId49"/>
    <p:sldLayoutId id="2147491822" r:id="rId50"/>
    <p:sldLayoutId id="2147491823" r:id="rId51"/>
    <p:sldLayoutId id="2147491825" r:id="rId52"/>
    <p:sldLayoutId id="2147491824" r:id="rId53"/>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https://timgsa.baidu.com/timg?image&amp;quality=80&amp;size=b9999_10000&amp;sec=1552904002944&amp;di=374f61706cb4dcf097052347d0fd8e31&amp;imgtype=0&amp;src=http%3A%2F%2Fpic.baike.soso.com%2Fp%2F20120731%2F20120731150425-2060047904.jpg">
            <a:extLst>
              <a:ext uri="{FF2B5EF4-FFF2-40B4-BE49-F238E27FC236}">
                <a16:creationId xmlns="" xmlns:a16="http://schemas.microsoft.com/office/drawing/2014/main" id="{924780BA-4EB2-48EB-8FE1-5A3EA23ECC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1582" y="572461"/>
            <a:ext cx="6300836" cy="4196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a:extLst>
              <a:ext uri="{FF2B5EF4-FFF2-40B4-BE49-F238E27FC236}">
                <a16:creationId xmlns="" xmlns:a16="http://schemas.microsoft.com/office/drawing/2014/main" id="{F42FEF5E-8BF4-4BF4-A669-FE9F67691B5C}"/>
              </a:ext>
            </a:extLst>
          </p:cNvPr>
          <p:cNvGrpSpPr>
            <a:grpSpLocks/>
          </p:cNvGrpSpPr>
          <p:nvPr/>
        </p:nvGrpSpPr>
        <p:grpSpPr bwMode="auto">
          <a:xfrm>
            <a:off x="539750" y="555625"/>
            <a:ext cx="1498600" cy="644525"/>
            <a:chOff x="611188" y="598488"/>
            <a:chExt cx="1498600" cy="643766"/>
          </a:xfrm>
        </p:grpSpPr>
        <p:sp>
          <p:nvSpPr>
            <p:cNvPr id="5" name="圆角矩形 4">
              <a:extLst>
                <a:ext uri="{FF2B5EF4-FFF2-40B4-BE49-F238E27FC236}">
                  <a16:creationId xmlns="" xmlns:a16="http://schemas.microsoft.com/office/drawing/2014/main" id="{88653F55-93A3-4322-881B-2D80A28CE086}"/>
                </a:ext>
              </a:extLst>
            </p:cNvPr>
            <p:cNvSpPr/>
            <p:nvPr/>
          </p:nvSpPr>
          <p:spPr>
            <a:xfrm rot="20326116">
              <a:off x="1604963" y="718996"/>
              <a:ext cx="442913"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6" name="圆角矩形 5">
              <a:extLst>
                <a:ext uri="{FF2B5EF4-FFF2-40B4-BE49-F238E27FC236}">
                  <a16:creationId xmlns="" xmlns:a16="http://schemas.microsoft.com/office/drawing/2014/main" id="{8845913E-4C75-4675-B6D3-79686183C64A}"/>
                </a:ext>
              </a:extLst>
            </p:cNvPr>
            <p:cNvSpPr/>
            <p:nvPr/>
          </p:nvSpPr>
          <p:spPr>
            <a:xfrm rot="319204">
              <a:off x="1119188"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7" name="圆角矩形 6">
              <a:extLst>
                <a:ext uri="{FF2B5EF4-FFF2-40B4-BE49-F238E27FC236}">
                  <a16:creationId xmlns="" xmlns:a16="http://schemas.microsoft.com/office/drawing/2014/main" id="{B34DD5F5-3A7B-468A-9F86-AB6A1D250DE5}"/>
                </a:ext>
              </a:extLst>
            </p:cNvPr>
            <p:cNvSpPr/>
            <p:nvPr/>
          </p:nvSpPr>
          <p:spPr>
            <a:xfrm rot="21148334">
              <a:off x="646113"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314" name="矩形 1">
              <a:extLst>
                <a:ext uri="{FF2B5EF4-FFF2-40B4-BE49-F238E27FC236}">
                  <a16:creationId xmlns="" xmlns:a16="http://schemas.microsoft.com/office/drawing/2014/main" id="{871C0C52-A2E8-41DD-835A-E2F688582D41}"/>
                </a:ext>
              </a:extLst>
            </p:cNvPr>
            <p:cNvSpPr>
              <a:spLocks noChangeArrowheads="1"/>
            </p:cNvSpPr>
            <p:nvPr/>
          </p:nvSpPr>
          <p:spPr bwMode="auto">
            <a:xfrm>
              <a:off x="611188" y="598488"/>
              <a:ext cx="1498600"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多音字</a:t>
              </a:r>
            </a:p>
          </p:txBody>
        </p:sp>
      </p:grpSp>
      <p:sp>
        <p:nvSpPr>
          <p:cNvPr id="9" name="左大括号 8">
            <a:extLst>
              <a:ext uri="{FF2B5EF4-FFF2-40B4-BE49-F238E27FC236}">
                <a16:creationId xmlns="" xmlns:a16="http://schemas.microsoft.com/office/drawing/2014/main" id="{40468C4A-66DB-4BF5-870D-5F2ADAFCF6E3}"/>
              </a:ext>
            </a:extLst>
          </p:cNvPr>
          <p:cNvSpPr/>
          <p:nvPr/>
        </p:nvSpPr>
        <p:spPr>
          <a:xfrm>
            <a:off x="1042988" y="1971675"/>
            <a:ext cx="296862" cy="1004888"/>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14340" name="TextBox 5">
            <a:extLst>
              <a:ext uri="{FF2B5EF4-FFF2-40B4-BE49-F238E27FC236}">
                <a16:creationId xmlns="" xmlns:a16="http://schemas.microsoft.com/office/drawing/2014/main" id="{93B1E619-7F21-4149-8FBF-31DABA750685}"/>
              </a:ext>
            </a:extLst>
          </p:cNvPr>
          <p:cNvSpPr txBox="1">
            <a:spLocks noChangeArrowheads="1"/>
          </p:cNvSpPr>
          <p:nvPr/>
        </p:nvSpPr>
        <p:spPr bwMode="auto">
          <a:xfrm>
            <a:off x="1116013" y="1847850"/>
            <a:ext cx="2455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       ）</a:t>
            </a:r>
            <a:endParaRPr lang="zh-CN" altLang="en-US" sz="3200" b="1">
              <a:solidFill>
                <a:srgbClr val="0000FF"/>
              </a:solidFill>
              <a:latin typeface="楷体" panose="02010609060101010101" pitchFamily="49" charset="-122"/>
              <a:ea typeface="楷体" panose="02010609060101010101" pitchFamily="49" charset="-122"/>
            </a:endParaRPr>
          </a:p>
        </p:txBody>
      </p:sp>
      <p:sp>
        <p:nvSpPr>
          <p:cNvPr id="12" name="TextBox 11">
            <a:extLst>
              <a:ext uri="{FF2B5EF4-FFF2-40B4-BE49-F238E27FC236}">
                <a16:creationId xmlns="" xmlns:a16="http://schemas.microsoft.com/office/drawing/2014/main" id="{75C926DE-541C-4773-A9AE-7F135CDF0E6D}"/>
              </a:ext>
            </a:extLst>
          </p:cNvPr>
          <p:cNvSpPr txBox="1">
            <a:spLocks noChangeArrowheads="1"/>
          </p:cNvSpPr>
          <p:nvPr/>
        </p:nvSpPr>
        <p:spPr bwMode="auto">
          <a:xfrm>
            <a:off x="1841500" y="1847850"/>
            <a:ext cx="10112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FF0000"/>
                </a:solidFill>
                <a:latin typeface="汉语拼音" pitchFamily="34" charset="0"/>
                <a:ea typeface="黑体" panose="02010609060101010101" pitchFamily="49" charset="-122"/>
              </a:rPr>
              <a:t>qiáo</a:t>
            </a:r>
            <a:endParaRPr lang="en-US" altLang="zh-CN" sz="3200" dirty="0">
              <a:solidFill>
                <a:srgbClr val="FF0000"/>
              </a:solidFill>
              <a:latin typeface="汉语拼音" pitchFamily="34" charset="0"/>
              <a:ea typeface="黑体" panose="02010609060101010101" pitchFamily="49" charset="-122"/>
            </a:endParaRPr>
          </a:p>
        </p:txBody>
      </p:sp>
      <p:sp>
        <p:nvSpPr>
          <p:cNvPr id="14342" name="TextBox 8">
            <a:extLst>
              <a:ext uri="{FF2B5EF4-FFF2-40B4-BE49-F238E27FC236}">
                <a16:creationId xmlns="" xmlns:a16="http://schemas.microsoft.com/office/drawing/2014/main" id="{1477BBC7-0156-4B96-BA9D-56F383DC7888}"/>
              </a:ext>
            </a:extLst>
          </p:cNvPr>
          <p:cNvSpPr txBox="1">
            <a:spLocks noChangeArrowheads="1"/>
          </p:cNvSpPr>
          <p:nvPr/>
        </p:nvSpPr>
        <p:spPr bwMode="auto">
          <a:xfrm>
            <a:off x="5553075" y="1755775"/>
            <a:ext cx="22494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      ）</a:t>
            </a:r>
            <a:endParaRPr lang="zh-CN" altLang="en-US" sz="3200" b="1">
              <a:latin typeface="楷体" panose="02010609060101010101" pitchFamily="49" charset="-122"/>
              <a:ea typeface="楷体" panose="02010609060101010101" pitchFamily="49" charset="-122"/>
            </a:endParaRPr>
          </a:p>
        </p:txBody>
      </p:sp>
      <p:sp>
        <p:nvSpPr>
          <p:cNvPr id="16" name="TextBox 15">
            <a:extLst>
              <a:ext uri="{FF2B5EF4-FFF2-40B4-BE49-F238E27FC236}">
                <a16:creationId xmlns="" xmlns:a16="http://schemas.microsoft.com/office/drawing/2014/main" id="{0E78E282-AC26-4D38-BB5C-B8AB315A7256}"/>
              </a:ext>
            </a:extLst>
          </p:cNvPr>
          <p:cNvSpPr txBox="1">
            <a:spLocks noChangeArrowheads="1"/>
          </p:cNvSpPr>
          <p:nvPr/>
        </p:nvSpPr>
        <p:spPr bwMode="auto">
          <a:xfrm>
            <a:off x="6154738" y="1755775"/>
            <a:ext cx="10112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FF0000"/>
                </a:solidFill>
                <a:latin typeface="汉语拼音" pitchFamily="34" charset="0"/>
                <a:ea typeface="黑体" panose="02010609060101010101" pitchFamily="49" charset="-122"/>
              </a:rPr>
              <a:t>qiāo</a:t>
            </a:r>
            <a:endParaRPr lang="en-US" altLang="zh-CN" sz="3200" dirty="0">
              <a:solidFill>
                <a:srgbClr val="FF0000"/>
              </a:solidFill>
              <a:latin typeface="汉语拼音" pitchFamily="34" charset="0"/>
              <a:ea typeface="黑体" panose="02010609060101010101" pitchFamily="49" charset="-122"/>
            </a:endParaRPr>
          </a:p>
        </p:txBody>
      </p:sp>
      <p:sp>
        <p:nvSpPr>
          <p:cNvPr id="14344" name="TextBox 5">
            <a:extLst>
              <a:ext uri="{FF2B5EF4-FFF2-40B4-BE49-F238E27FC236}">
                <a16:creationId xmlns="" xmlns:a16="http://schemas.microsoft.com/office/drawing/2014/main" id="{42E2ED92-DC7F-493F-9BCC-B199C68893A0}"/>
              </a:ext>
            </a:extLst>
          </p:cNvPr>
          <p:cNvSpPr txBox="1">
            <a:spLocks noChangeArrowheads="1"/>
          </p:cNvSpPr>
          <p:nvPr/>
        </p:nvSpPr>
        <p:spPr bwMode="auto">
          <a:xfrm>
            <a:off x="1116013" y="2500313"/>
            <a:ext cx="2455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       ）</a:t>
            </a:r>
            <a:endParaRPr lang="zh-CN" altLang="en-US" sz="3200" b="1">
              <a:latin typeface="楷体" panose="02010609060101010101" pitchFamily="49" charset="-122"/>
              <a:ea typeface="楷体" panose="02010609060101010101" pitchFamily="49" charset="-122"/>
            </a:endParaRPr>
          </a:p>
        </p:txBody>
      </p:sp>
      <p:sp>
        <p:nvSpPr>
          <p:cNvPr id="19" name="TextBox 18">
            <a:extLst>
              <a:ext uri="{FF2B5EF4-FFF2-40B4-BE49-F238E27FC236}">
                <a16:creationId xmlns="" xmlns:a16="http://schemas.microsoft.com/office/drawing/2014/main" id="{BE907A49-1131-4165-87BE-CDF60A105E61}"/>
              </a:ext>
            </a:extLst>
          </p:cNvPr>
          <p:cNvSpPr txBox="1">
            <a:spLocks noChangeArrowheads="1"/>
          </p:cNvSpPr>
          <p:nvPr/>
        </p:nvSpPr>
        <p:spPr bwMode="auto">
          <a:xfrm>
            <a:off x="1841500" y="2500313"/>
            <a:ext cx="10112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FF0000"/>
                </a:solidFill>
                <a:latin typeface="汉语拼音" pitchFamily="34" charset="0"/>
                <a:ea typeface="黑体" panose="02010609060101010101" pitchFamily="49" charset="-122"/>
              </a:rPr>
              <a:t>qiào</a:t>
            </a:r>
            <a:endParaRPr lang="en-US" altLang="zh-CN" sz="3200" dirty="0">
              <a:solidFill>
                <a:srgbClr val="FF0000"/>
              </a:solidFill>
              <a:latin typeface="汉语拼音" pitchFamily="34" charset="0"/>
              <a:ea typeface="黑体" panose="02010609060101010101" pitchFamily="49" charset="-122"/>
            </a:endParaRPr>
          </a:p>
        </p:txBody>
      </p:sp>
      <p:sp>
        <p:nvSpPr>
          <p:cNvPr id="14346" name="TextBox 8">
            <a:extLst>
              <a:ext uri="{FF2B5EF4-FFF2-40B4-BE49-F238E27FC236}">
                <a16:creationId xmlns="" xmlns:a16="http://schemas.microsoft.com/office/drawing/2014/main" id="{4C54E133-1BED-45CF-9198-4DE76BFDA2F1}"/>
              </a:ext>
            </a:extLst>
          </p:cNvPr>
          <p:cNvSpPr txBox="1">
            <a:spLocks noChangeArrowheads="1"/>
          </p:cNvSpPr>
          <p:nvPr/>
        </p:nvSpPr>
        <p:spPr bwMode="auto">
          <a:xfrm>
            <a:off x="5588000" y="2449513"/>
            <a:ext cx="22494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      ）</a:t>
            </a:r>
          </a:p>
        </p:txBody>
      </p:sp>
      <p:sp>
        <p:nvSpPr>
          <p:cNvPr id="21" name="TextBox 20">
            <a:extLst>
              <a:ext uri="{FF2B5EF4-FFF2-40B4-BE49-F238E27FC236}">
                <a16:creationId xmlns="" xmlns:a16="http://schemas.microsoft.com/office/drawing/2014/main" id="{1491D3FA-4091-4421-AD8A-85B8B6761208}"/>
              </a:ext>
            </a:extLst>
          </p:cNvPr>
          <p:cNvSpPr txBox="1">
            <a:spLocks noChangeArrowheads="1"/>
          </p:cNvSpPr>
          <p:nvPr/>
        </p:nvSpPr>
        <p:spPr bwMode="auto">
          <a:xfrm>
            <a:off x="6154738" y="2449513"/>
            <a:ext cx="10128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FF0000"/>
                </a:solidFill>
                <a:latin typeface="汉语拼音" pitchFamily="34" charset="0"/>
                <a:ea typeface="黑体" panose="02010609060101010101" pitchFamily="49" charset="-122"/>
              </a:rPr>
              <a:t>qiǎo</a:t>
            </a:r>
            <a:endParaRPr lang="en-US" altLang="zh-CN" sz="3200" dirty="0">
              <a:solidFill>
                <a:srgbClr val="FF0000"/>
              </a:solidFill>
              <a:latin typeface="汉语拼音" pitchFamily="34" charset="0"/>
              <a:ea typeface="黑体" panose="02010609060101010101" pitchFamily="49" charset="-122"/>
            </a:endParaRPr>
          </a:p>
        </p:txBody>
      </p:sp>
      <p:sp>
        <p:nvSpPr>
          <p:cNvPr id="23" name="TextBox 22">
            <a:extLst>
              <a:ext uri="{FF2B5EF4-FFF2-40B4-BE49-F238E27FC236}">
                <a16:creationId xmlns="" xmlns:a16="http://schemas.microsoft.com/office/drawing/2014/main" id="{852E74C7-5428-4BAD-9BA1-E180A518A809}"/>
              </a:ext>
            </a:extLst>
          </p:cNvPr>
          <p:cNvSpPr txBox="1">
            <a:spLocks noChangeArrowheads="1"/>
          </p:cNvSpPr>
          <p:nvPr/>
        </p:nvSpPr>
        <p:spPr bwMode="auto">
          <a:xfrm>
            <a:off x="466725" y="2163763"/>
            <a:ext cx="571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翘</a:t>
            </a:r>
          </a:p>
        </p:txBody>
      </p:sp>
      <p:sp>
        <p:nvSpPr>
          <p:cNvPr id="24" name="TextBox 23">
            <a:extLst>
              <a:ext uri="{FF2B5EF4-FFF2-40B4-BE49-F238E27FC236}">
                <a16:creationId xmlns="" xmlns:a16="http://schemas.microsoft.com/office/drawing/2014/main" id="{CDB69937-4300-4F41-ABED-68D2E62762F3}"/>
              </a:ext>
            </a:extLst>
          </p:cNvPr>
          <p:cNvSpPr txBox="1">
            <a:spLocks noChangeArrowheads="1"/>
          </p:cNvSpPr>
          <p:nvPr/>
        </p:nvSpPr>
        <p:spPr bwMode="auto">
          <a:xfrm>
            <a:off x="5011738" y="2155825"/>
            <a:ext cx="5715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悄</a:t>
            </a:r>
          </a:p>
        </p:txBody>
      </p:sp>
      <p:sp>
        <p:nvSpPr>
          <p:cNvPr id="25" name="矩形 24">
            <a:extLst>
              <a:ext uri="{FF2B5EF4-FFF2-40B4-BE49-F238E27FC236}">
                <a16:creationId xmlns="" xmlns:a16="http://schemas.microsoft.com/office/drawing/2014/main" id="{E9CE3333-8785-4574-AE66-553CA8A85DC3}"/>
              </a:ext>
            </a:extLst>
          </p:cNvPr>
          <p:cNvSpPr>
            <a:spLocks noChangeArrowheads="1"/>
          </p:cNvSpPr>
          <p:nvPr/>
        </p:nvSpPr>
        <p:spPr bwMode="auto">
          <a:xfrm>
            <a:off x="3352800" y="1847850"/>
            <a:ext cx="10080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000000"/>
                </a:solidFill>
                <a:latin typeface="楷体" panose="02010609060101010101" pitchFamily="49" charset="-122"/>
                <a:ea typeface="楷体" panose="02010609060101010101" pitchFamily="49" charset="-122"/>
              </a:rPr>
              <a:t>翘首</a:t>
            </a:r>
            <a:endParaRPr lang="zh-CN" altLang="en-US"/>
          </a:p>
        </p:txBody>
      </p:sp>
      <p:sp>
        <p:nvSpPr>
          <p:cNvPr id="26" name="矩形 25">
            <a:extLst>
              <a:ext uri="{FF2B5EF4-FFF2-40B4-BE49-F238E27FC236}">
                <a16:creationId xmlns="" xmlns:a16="http://schemas.microsoft.com/office/drawing/2014/main" id="{B7CF5605-FAFB-4D25-8B3F-B9D737DA6383}"/>
              </a:ext>
            </a:extLst>
          </p:cNvPr>
          <p:cNvSpPr>
            <a:spLocks noChangeArrowheads="1"/>
          </p:cNvSpPr>
          <p:nvPr/>
        </p:nvSpPr>
        <p:spPr bwMode="auto">
          <a:xfrm>
            <a:off x="3352800" y="2500313"/>
            <a:ext cx="1420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翘尾巴</a:t>
            </a:r>
          </a:p>
        </p:txBody>
      </p:sp>
      <p:sp>
        <p:nvSpPr>
          <p:cNvPr id="27" name="矩形 26">
            <a:extLst>
              <a:ext uri="{FF2B5EF4-FFF2-40B4-BE49-F238E27FC236}">
                <a16:creationId xmlns="" xmlns:a16="http://schemas.microsoft.com/office/drawing/2014/main" id="{362EFC61-68DC-456A-97B5-021091BD0FE3}"/>
              </a:ext>
            </a:extLst>
          </p:cNvPr>
          <p:cNvSpPr>
            <a:spLocks noChangeArrowheads="1"/>
          </p:cNvSpPr>
          <p:nvPr/>
        </p:nvSpPr>
        <p:spPr bwMode="auto">
          <a:xfrm>
            <a:off x="7642225" y="1755775"/>
            <a:ext cx="10080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000000"/>
                </a:solidFill>
                <a:latin typeface="楷体" panose="02010609060101010101" pitchFamily="49" charset="-122"/>
                <a:ea typeface="楷体" panose="02010609060101010101" pitchFamily="49" charset="-122"/>
              </a:rPr>
              <a:t>悄悄</a:t>
            </a:r>
          </a:p>
        </p:txBody>
      </p:sp>
      <p:sp>
        <p:nvSpPr>
          <p:cNvPr id="28" name="矩形 27">
            <a:extLst>
              <a:ext uri="{FF2B5EF4-FFF2-40B4-BE49-F238E27FC236}">
                <a16:creationId xmlns="" xmlns:a16="http://schemas.microsoft.com/office/drawing/2014/main" id="{099541A5-978C-4738-AA01-9BA82D69EAB9}"/>
              </a:ext>
            </a:extLst>
          </p:cNvPr>
          <p:cNvSpPr>
            <a:spLocks noChangeArrowheads="1"/>
          </p:cNvSpPr>
          <p:nvPr/>
        </p:nvSpPr>
        <p:spPr bwMode="auto">
          <a:xfrm>
            <a:off x="7642225" y="2449513"/>
            <a:ext cx="10080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000000"/>
                </a:solidFill>
                <a:latin typeface="楷体" panose="02010609060101010101" pitchFamily="49" charset="-122"/>
                <a:ea typeface="楷体" panose="02010609060101010101" pitchFamily="49" charset="-122"/>
              </a:rPr>
              <a:t>悄然</a:t>
            </a:r>
          </a:p>
        </p:txBody>
      </p:sp>
      <p:grpSp>
        <p:nvGrpSpPr>
          <p:cNvPr id="12306" name="组合 55">
            <a:extLst>
              <a:ext uri="{FF2B5EF4-FFF2-40B4-BE49-F238E27FC236}">
                <a16:creationId xmlns="" xmlns:a16="http://schemas.microsoft.com/office/drawing/2014/main" id="{1CEFBEB8-E135-4213-B72C-525062260FFF}"/>
              </a:ext>
            </a:extLst>
          </p:cNvPr>
          <p:cNvGrpSpPr>
            <a:grpSpLocks/>
          </p:cNvGrpSpPr>
          <p:nvPr/>
        </p:nvGrpSpPr>
        <p:grpSpPr bwMode="auto">
          <a:xfrm>
            <a:off x="-3175" y="-20638"/>
            <a:ext cx="2006600" cy="523876"/>
            <a:chOff x="70" y="-63"/>
            <a:chExt cx="3161" cy="824"/>
          </a:xfrm>
        </p:grpSpPr>
        <p:sp>
          <p:nvSpPr>
            <p:cNvPr id="12308" name="文本框 6">
              <a:extLst>
                <a:ext uri="{FF2B5EF4-FFF2-40B4-BE49-F238E27FC236}">
                  <a16:creationId xmlns="" xmlns:a16="http://schemas.microsoft.com/office/drawing/2014/main" id="{304B88AA-92D9-455E-9CE7-3B738FEFC260}"/>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31" name="直线连接符 9">
              <a:extLst>
                <a:ext uri="{FF2B5EF4-FFF2-40B4-BE49-F238E27FC236}">
                  <a16:creationId xmlns="" xmlns:a16="http://schemas.microsoft.com/office/drawing/2014/main" id="{7FF31422-EB1D-4AA8-A09E-86593A69EC72}"/>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2" name="菱形 31">
              <a:extLst>
                <a:ext uri="{FF2B5EF4-FFF2-40B4-BE49-F238E27FC236}">
                  <a16:creationId xmlns="" xmlns:a16="http://schemas.microsoft.com/office/drawing/2014/main" id="{96C52459-7F54-4D71-9126-E658AFEDAF49}"/>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9" name="左大括号 28">
            <a:extLst>
              <a:ext uri="{FF2B5EF4-FFF2-40B4-BE49-F238E27FC236}">
                <a16:creationId xmlns="" xmlns:a16="http://schemas.microsoft.com/office/drawing/2014/main" id="{EBE23FD5-A57D-4569-8E07-D5CDB874C884}"/>
              </a:ext>
            </a:extLst>
          </p:cNvPr>
          <p:cNvSpPr/>
          <p:nvPr/>
        </p:nvSpPr>
        <p:spPr>
          <a:xfrm>
            <a:off x="5526088" y="1963738"/>
            <a:ext cx="296862" cy="1004887"/>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randombar(horizontal)">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9"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
            <a:extLst>
              <a:ext uri="{FF2B5EF4-FFF2-40B4-BE49-F238E27FC236}">
                <a16:creationId xmlns="" xmlns:a16="http://schemas.microsoft.com/office/drawing/2014/main" id="{ACFA0525-7990-4CDF-9746-60E5A0FBFBB0}"/>
              </a:ext>
            </a:extLst>
          </p:cNvPr>
          <p:cNvGrpSpPr>
            <a:grpSpLocks/>
          </p:cNvGrpSpPr>
          <p:nvPr/>
        </p:nvGrpSpPr>
        <p:grpSpPr bwMode="auto">
          <a:xfrm>
            <a:off x="611188" y="598488"/>
            <a:ext cx="1498600" cy="644525"/>
            <a:chOff x="611188" y="598488"/>
            <a:chExt cx="1498600" cy="643766"/>
          </a:xfrm>
        </p:grpSpPr>
        <p:sp>
          <p:nvSpPr>
            <p:cNvPr id="3" name="圆角矩形 2">
              <a:extLst>
                <a:ext uri="{FF2B5EF4-FFF2-40B4-BE49-F238E27FC236}">
                  <a16:creationId xmlns="" xmlns:a16="http://schemas.microsoft.com/office/drawing/2014/main" id="{B50F6BE5-9B80-4A13-A96E-FA160CB9627E}"/>
                </a:ext>
              </a:extLst>
            </p:cNvPr>
            <p:cNvSpPr/>
            <p:nvPr/>
          </p:nvSpPr>
          <p:spPr>
            <a:xfrm rot="20326116">
              <a:off x="1604963" y="718996"/>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 name="圆角矩形 3">
              <a:extLst>
                <a:ext uri="{FF2B5EF4-FFF2-40B4-BE49-F238E27FC236}">
                  <a16:creationId xmlns="" xmlns:a16="http://schemas.microsoft.com/office/drawing/2014/main" id="{B22927D4-B0B1-44E1-A838-CAF5E4410ECB}"/>
                </a:ext>
              </a:extLst>
            </p:cNvPr>
            <p:cNvSpPr/>
            <p:nvPr/>
          </p:nvSpPr>
          <p:spPr>
            <a:xfrm rot="319204">
              <a:off x="1119188"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 name="圆角矩形 4">
              <a:extLst>
                <a:ext uri="{FF2B5EF4-FFF2-40B4-BE49-F238E27FC236}">
                  <a16:creationId xmlns="" xmlns:a16="http://schemas.microsoft.com/office/drawing/2014/main" id="{8071C1F2-57A2-409C-A149-90609A8CB13A}"/>
                </a:ext>
              </a:extLst>
            </p:cNvPr>
            <p:cNvSpPr/>
            <p:nvPr/>
          </p:nvSpPr>
          <p:spPr>
            <a:xfrm rot="21148334">
              <a:off x="646113"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3336" name="矩形 1">
              <a:extLst>
                <a:ext uri="{FF2B5EF4-FFF2-40B4-BE49-F238E27FC236}">
                  <a16:creationId xmlns="" xmlns:a16="http://schemas.microsoft.com/office/drawing/2014/main" id="{4F78A284-D5AA-4358-A9EB-1BB367AD0806}"/>
                </a:ext>
              </a:extLst>
            </p:cNvPr>
            <p:cNvSpPr>
              <a:spLocks noChangeArrowheads="1"/>
            </p:cNvSpPr>
            <p:nvPr/>
          </p:nvSpPr>
          <p:spPr bwMode="auto">
            <a:xfrm>
              <a:off x="611188" y="598488"/>
              <a:ext cx="1498600"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形近字</a:t>
              </a:r>
            </a:p>
          </p:txBody>
        </p:sp>
      </p:grpSp>
      <p:sp>
        <p:nvSpPr>
          <p:cNvPr id="15363" name="TextBox 1">
            <a:extLst>
              <a:ext uri="{FF2B5EF4-FFF2-40B4-BE49-F238E27FC236}">
                <a16:creationId xmlns="" xmlns:a16="http://schemas.microsoft.com/office/drawing/2014/main" id="{5C006692-FBFF-4A67-8B78-AE827875A8A1}"/>
              </a:ext>
            </a:extLst>
          </p:cNvPr>
          <p:cNvSpPr txBox="1">
            <a:spLocks noChangeArrowheads="1"/>
          </p:cNvSpPr>
          <p:nvPr/>
        </p:nvSpPr>
        <p:spPr bwMode="auto">
          <a:xfrm>
            <a:off x="1004888" y="1585913"/>
            <a:ext cx="3444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a:latin typeface="汉语拼音" pitchFamily="34" charset="0"/>
                <a:ea typeface="黑体" panose="02010609060101010101" pitchFamily="49" charset="-122"/>
              </a:rPr>
              <a:t>bì</a:t>
            </a:r>
            <a:r>
              <a:rPr lang="zh-CN" altLang="en-US" sz="3200" b="1">
                <a:latin typeface="楷体" panose="02010609060101010101" pitchFamily="49" charset="-122"/>
                <a:ea typeface="楷体" panose="02010609060101010101" pitchFamily="49" charset="-122"/>
              </a:rPr>
              <a:t>（    ）垒</a:t>
            </a:r>
          </a:p>
        </p:txBody>
      </p:sp>
      <p:sp>
        <p:nvSpPr>
          <p:cNvPr id="15364" name="TextBox 2">
            <a:extLst>
              <a:ext uri="{FF2B5EF4-FFF2-40B4-BE49-F238E27FC236}">
                <a16:creationId xmlns="" xmlns:a16="http://schemas.microsoft.com/office/drawing/2014/main" id="{96A08EA2-F561-4773-B4BC-B0F1B268FA0A}"/>
              </a:ext>
            </a:extLst>
          </p:cNvPr>
          <p:cNvSpPr txBox="1">
            <a:spLocks noChangeArrowheads="1"/>
          </p:cNvSpPr>
          <p:nvPr/>
        </p:nvSpPr>
        <p:spPr bwMode="auto">
          <a:xfrm>
            <a:off x="1004888" y="2963863"/>
            <a:ext cx="26622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a:latin typeface="汉语拼音" pitchFamily="34" charset="0"/>
                <a:ea typeface="黑体" panose="02010609060101010101" pitchFamily="49" charset="-122"/>
              </a:rPr>
              <a:t>pī</a:t>
            </a:r>
            <a:r>
              <a:rPr lang="zh-CN" altLang="en-US" sz="3200" b="1">
                <a:latin typeface="楷体" panose="02010609060101010101" pitchFamily="49" charset="-122"/>
                <a:ea typeface="楷体" panose="02010609060101010101" pitchFamily="49" charset="-122"/>
              </a:rPr>
              <a:t>（    ）柴</a:t>
            </a:r>
          </a:p>
        </p:txBody>
      </p:sp>
      <p:sp>
        <p:nvSpPr>
          <p:cNvPr id="15365" name="TextBox 3">
            <a:extLst>
              <a:ext uri="{FF2B5EF4-FFF2-40B4-BE49-F238E27FC236}">
                <a16:creationId xmlns="" xmlns:a16="http://schemas.microsoft.com/office/drawing/2014/main" id="{E28FF664-BFC7-440B-901F-602DACBD661D}"/>
              </a:ext>
            </a:extLst>
          </p:cNvPr>
          <p:cNvSpPr txBox="1">
            <a:spLocks noChangeArrowheads="1"/>
          </p:cNvSpPr>
          <p:nvPr/>
        </p:nvSpPr>
        <p:spPr bwMode="auto">
          <a:xfrm>
            <a:off x="4957763" y="1584325"/>
            <a:ext cx="2755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a:latin typeface="汉语拼音" pitchFamily="34" charset="0"/>
                <a:ea typeface="黑体" panose="02010609060101010101" pitchFamily="49" charset="-122"/>
              </a:rPr>
              <a:t>yǎ</a:t>
            </a:r>
            <a:r>
              <a:rPr lang="zh-CN" altLang="en-US" sz="3200" b="1">
                <a:latin typeface="楷体" panose="02010609060101010101" pitchFamily="49" charset="-122"/>
                <a:ea typeface="楷体" panose="02010609060101010101" pitchFamily="49" charset="-122"/>
              </a:rPr>
              <a:t>（    ）兴</a:t>
            </a:r>
          </a:p>
        </p:txBody>
      </p:sp>
      <p:sp>
        <p:nvSpPr>
          <p:cNvPr id="15366" name="TextBox 4">
            <a:extLst>
              <a:ext uri="{FF2B5EF4-FFF2-40B4-BE49-F238E27FC236}">
                <a16:creationId xmlns="" xmlns:a16="http://schemas.microsoft.com/office/drawing/2014/main" id="{C698823A-2258-4EC7-B6C2-B04DEBC26581}"/>
              </a:ext>
            </a:extLst>
          </p:cNvPr>
          <p:cNvSpPr txBox="1">
            <a:spLocks noChangeArrowheads="1"/>
          </p:cNvSpPr>
          <p:nvPr/>
        </p:nvSpPr>
        <p:spPr bwMode="auto">
          <a:xfrm>
            <a:off x="4957763" y="2301875"/>
            <a:ext cx="32083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latin typeface="楷体" panose="02010609060101010101" pitchFamily="49" charset="-122"/>
                <a:ea typeface="楷体" panose="02010609060101010101" pitchFamily="49" charset="-122"/>
              </a:rPr>
              <a:t>为 </a:t>
            </a:r>
            <a:r>
              <a:rPr lang="en-US" altLang="zh-CN" sz="3200">
                <a:latin typeface="汉语拼音" pitchFamily="34" charset="0"/>
                <a:ea typeface="黑体" panose="02010609060101010101" pitchFamily="49" charset="-122"/>
              </a:rPr>
              <a:t>nán</a:t>
            </a:r>
            <a:r>
              <a:rPr lang="zh-CN" altLang="en-US" sz="3200" b="1">
                <a:latin typeface="楷体" panose="02010609060101010101" pitchFamily="49" charset="-122"/>
                <a:ea typeface="楷体" panose="02010609060101010101" pitchFamily="49" charset="-122"/>
              </a:rPr>
              <a:t>（    ）</a:t>
            </a:r>
          </a:p>
        </p:txBody>
      </p:sp>
      <p:sp>
        <p:nvSpPr>
          <p:cNvPr id="14" name="TextBox 13">
            <a:extLst>
              <a:ext uri="{FF2B5EF4-FFF2-40B4-BE49-F238E27FC236}">
                <a16:creationId xmlns="" xmlns:a16="http://schemas.microsoft.com/office/drawing/2014/main" id="{83F5C741-E9D8-430B-ACD2-16DEA8253853}"/>
              </a:ext>
            </a:extLst>
          </p:cNvPr>
          <p:cNvSpPr txBox="1">
            <a:spLocks noChangeArrowheads="1"/>
          </p:cNvSpPr>
          <p:nvPr/>
        </p:nvSpPr>
        <p:spPr bwMode="auto">
          <a:xfrm>
            <a:off x="1997075" y="1585913"/>
            <a:ext cx="595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壁</a:t>
            </a:r>
          </a:p>
        </p:txBody>
      </p:sp>
      <p:sp>
        <p:nvSpPr>
          <p:cNvPr id="15369" name="TextBox 9">
            <a:extLst>
              <a:ext uri="{FF2B5EF4-FFF2-40B4-BE49-F238E27FC236}">
                <a16:creationId xmlns="" xmlns:a16="http://schemas.microsoft.com/office/drawing/2014/main" id="{0D2D51F2-1D5B-4319-8049-28A363FB9DBD}"/>
              </a:ext>
            </a:extLst>
          </p:cNvPr>
          <p:cNvSpPr txBox="1">
            <a:spLocks noChangeArrowheads="1"/>
          </p:cNvSpPr>
          <p:nvPr/>
        </p:nvSpPr>
        <p:spPr bwMode="auto">
          <a:xfrm>
            <a:off x="1004888" y="2301875"/>
            <a:ext cx="3175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a:latin typeface="汉语拼音" pitchFamily="34" charset="0"/>
                <a:ea typeface="黑体" panose="02010609060101010101" pitchFamily="49" charset="-122"/>
              </a:rPr>
              <a:t>bì</a:t>
            </a:r>
            <a:r>
              <a:rPr lang="zh-CN" altLang="en-US" sz="3200" b="1">
                <a:latin typeface="楷体" panose="02010609060101010101" pitchFamily="49" charset="-122"/>
                <a:ea typeface="楷体" panose="02010609060101010101" pitchFamily="49" charset="-122"/>
              </a:rPr>
              <a:t>（    ）玉</a:t>
            </a:r>
          </a:p>
        </p:txBody>
      </p:sp>
      <p:sp>
        <p:nvSpPr>
          <p:cNvPr id="19" name="TextBox 18">
            <a:extLst>
              <a:ext uri="{FF2B5EF4-FFF2-40B4-BE49-F238E27FC236}">
                <a16:creationId xmlns="" xmlns:a16="http://schemas.microsoft.com/office/drawing/2014/main" id="{9603B321-A569-4E8A-8F99-940F2A71353D}"/>
              </a:ext>
            </a:extLst>
          </p:cNvPr>
          <p:cNvSpPr txBox="1">
            <a:spLocks noChangeArrowheads="1"/>
          </p:cNvSpPr>
          <p:nvPr/>
        </p:nvSpPr>
        <p:spPr bwMode="auto">
          <a:xfrm>
            <a:off x="1997075" y="2306638"/>
            <a:ext cx="596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FF0000"/>
                </a:solidFill>
                <a:latin typeface="楷体" panose="02010609060101010101" pitchFamily="49" charset="-122"/>
                <a:ea typeface="楷体" panose="02010609060101010101" pitchFamily="49" charset="-122"/>
              </a:rPr>
              <a:t>璧</a:t>
            </a:r>
          </a:p>
        </p:txBody>
      </p:sp>
      <p:sp>
        <p:nvSpPr>
          <p:cNvPr id="22" name="左大括号 21">
            <a:extLst>
              <a:ext uri="{FF2B5EF4-FFF2-40B4-BE49-F238E27FC236}">
                <a16:creationId xmlns="" xmlns:a16="http://schemas.microsoft.com/office/drawing/2014/main" id="{0B84FAC6-D769-406E-AF86-CDB75C32C9D8}"/>
              </a:ext>
            </a:extLst>
          </p:cNvPr>
          <p:cNvSpPr/>
          <p:nvPr/>
        </p:nvSpPr>
        <p:spPr>
          <a:xfrm>
            <a:off x="777875" y="1882775"/>
            <a:ext cx="273050" cy="1512888"/>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13328" name="TextBox 24">
            <a:extLst>
              <a:ext uri="{FF2B5EF4-FFF2-40B4-BE49-F238E27FC236}">
                <a16:creationId xmlns="" xmlns:a16="http://schemas.microsoft.com/office/drawing/2014/main" id="{EE815AE8-8DE0-4F57-965D-5BEA24009301}"/>
              </a:ext>
            </a:extLst>
          </p:cNvPr>
          <p:cNvSpPr txBox="1">
            <a:spLocks noChangeArrowheads="1"/>
          </p:cNvSpPr>
          <p:nvPr/>
        </p:nvSpPr>
        <p:spPr bwMode="auto">
          <a:xfrm>
            <a:off x="1997075" y="3025775"/>
            <a:ext cx="7207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solidFill>
                  <a:srgbClr val="FF0000"/>
                </a:solidFill>
                <a:latin typeface="楷体" panose="02010609060101010101" pitchFamily="49" charset="-122"/>
                <a:ea typeface="楷体" panose="02010609060101010101" pitchFamily="49" charset="-122"/>
              </a:rPr>
              <a:t>劈</a:t>
            </a:r>
          </a:p>
        </p:txBody>
      </p:sp>
      <p:sp>
        <p:nvSpPr>
          <p:cNvPr id="25" name="矩形 24">
            <a:extLst>
              <a:ext uri="{FF2B5EF4-FFF2-40B4-BE49-F238E27FC236}">
                <a16:creationId xmlns="" xmlns:a16="http://schemas.microsoft.com/office/drawing/2014/main" id="{6B859732-1FE3-42F2-8083-AEEE8AFED2B3}"/>
              </a:ext>
            </a:extLst>
          </p:cNvPr>
          <p:cNvSpPr>
            <a:spLocks noChangeArrowheads="1"/>
          </p:cNvSpPr>
          <p:nvPr/>
        </p:nvSpPr>
        <p:spPr bwMode="auto">
          <a:xfrm>
            <a:off x="5961063" y="1563688"/>
            <a:ext cx="596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solidFill>
                  <a:srgbClr val="FF0000"/>
                </a:solidFill>
                <a:latin typeface="楷体" panose="02010609060101010101" pitchFamily="49" charset="-122"/>
                <a:ea typeface="楷体" panose="02010609060101010101" pitchFamily="49" charset="-122"/>
              </a:rPr>
              <a:t>雅</a:t>
            </a:r>
          </a:p>
        </p:txBody>
      </p:sp>
      <p:sp>
        <p:nvSpPr>
          <p:cNvPr id="27" name="矩形 26">
            <a:extLst>
              <a:ext uri="{FF2B5EF4-FFF2-40B4-BE49-F238E27FC236}">
                <a16:creationId xmlns="" xmlns:a16="http://schemas.microsoft.com/office/drawing/2014/main" id="{83BC14D4-42F1-43BE-8809-9B448AD62969}"/>
              </a:ext>
            </a:extLst>
          </p:cNvPr>
          <p:cNvSpPr>
            <a:spLocks noChangeArrowheads="1"/>
          </p:cNvSpPr>
          <p:nvPr/>
        </p:nvSpPr>
        <p:spPr bwMode="auto">
          <a:xfrm>
            <a:off x="6794500" y="2292350"/>
            <a:ext cx="596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solidFill>
                  <a:srgbClr val="FF0000"/>
                </a:solidFill>
                <a:latin typeface="楷体" panose="02010609060101010101" pitchFamily="49" charset="-122"/>
                <a:ea typeface="楷体" panose="02010609060101010101" pitchFamily="49" charset="-122"/>
              </a:rPr>
              <a:t>难</a:t>
            </a:r>
          </a:p>
        </p:txBody>
      </p:sp>
      <p:sp>
        <p:nvSpPr>
          <p:cNvPr id="30" name="TextBox 29">
            <a:extLst>
              <a:ext uri="{FF2B5EF4-FFF2-40B4-BE49-F238E27FC236}">
                <a16:creationId xmlns="" xmlns:a16="http://schemas.microsoft.com/office/drawing/2014/main" id="{CFE33A6F-323F-43EF-B3EA-BE7FD4B24F00}"/>
              </a:ext>
            </a:extLst>
          </p:cNvPr>
          <p:cNvSpPr txBox="1">
            <a:spLocks noChangeArrowheads="1"/>
          </p:cNvSpPr>
          <p:nvPr/>
        </p:nvSpPr>
        <p:spPr bwMode="auto">
          <a:xfrm>
            <a:off x="6143625" y="2960688"/>
            <a:ext cx="7032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0000"/>
                </a:solidFill>
                <a:latin typeface="楷体" panose="02010609060101010101" pitchFamily="49" charset="-122"/>
                <a:ea typeface="楷体" panose="02010609060101010101" pitchFamily="49" charset="-122"/>
              </a:rPr>
              <a:t>唯</a:t>
            </a:r>
            <a:endParaRPr lang="zh-CN" altLang="en-US" sz="3200" b="1">
              <a:latin typeface="楷体" panose="02010609060101010101" pitchFamily="49" charset="-122"/>
              <a:ea typeface="楷体" panose="02010609060101010101" pitchFamily="49" charset="-122"/>
            </a:endParaRPr>
          </a:p>
        </p:txBody>
      </p:sp>
      <p:sp>
        <p:nvSpPr>
          <p:cNvPr id="15377" name="TextBox 30">
            <a:extLst>
              <a:ext uri="{FF2B5EF4-FFF2-40B4-BE49-F238E27FC236}">
                <a16:creationId xmlns="" xmlns:a16="http://schemas.microsoft.com/office/drawing/2014/main" id="{AA3D9FA8-E058-4B69-944C-0ACE9688EE5E}"/>
              </a:ext>
            </a:extLst>
          </p:cNvPr>
          <p:cNvSpPr txBox="1">
            <a:spLocks noChangeArrowheads="1"/>
          </p:cNvSpPr>
          <p:nvPr/>
        </p:nvSpPr>
        <p:spPr bwMode="auto">
          <a:xfrm>
            <a:off x="4957763" y="2963863"/>
            <a:ext cx="30241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latin typeface="汉语拼音" pitchFamily="34" charset="0"/>
                <a:ea typeface="黑体" panose="02010609060101010101" pitchFamily="49" charset="-122"/>
              </a:rPr>
              <a:t>wéi</a:t>
            </a:r>
            <a:r>
              <a:rPr lang="zh-CN" altLang="en-US" sz="3200" b="1" dirty="0">
                <a:latin typeface="楷体" panose="02010609060101010101" pitchFamily="49" charset="-122"/>
                <a:ea typeface="楷体" panose="02010609060101010101" pitchFamily="49" charset="-122"/>
              </a:rPr>
              <a:t>（    ）一</a:t>
            </a:r>
            <a:endParaRPr lang="zh-CN" altLang="en-US" sz="3200" dirty="0">
              <a:latin typeface="黑体" panose="02010609060101010101" pitchFamily="49" charset="-122"/>
              <a:ea typeface="黑体" panose="02010609060101010101" pitchFamily="49" charset="-122"/>
            </a:endParaRPr>
          </a:p>
        </p:txBody>
      </p:sp>
      <p:grpSp>
        <p:nvGrpSpPr>
          <p:cNvPr id="2" name="组合 55">
            <a:extLst>
              <a:ext uri="{FF2B5EF4-FFF2-40B4-BE49-F238E27FC236}">
                <a16:creationId xmlns="" xmlns:a16="http://schemas.microsoft.com/office/drawing/2014/main" id="{51508399-1A58-49A9-BFDD-BAAE6056BB71}"/>
              </a:ext>
            </a:extLst>
          </p:cNvPr>
          <p:cNvGrpSpPr>
            <a:grpSpLocks/>
          </p:cNvGrpSpPr>
          <p:nvPr/>
        </p:nvGrpSpPr>
        <p:grpSpPr bwMode="auto">
          <a:xfrm>
            <a:off x="-3175" y="-20638"/>
            <a:ext cx="2006600" cy="523876"/>
            <a:chOff x="70" y="-63"/>
            <a:chExt cx="3161" cy="824"/>
          </a:xfrm>
        </p:grpSpPr>
        <p:sp>
          <p:nvSpPr>
            <p:cNvPr id="13330" name="文本框 6">
              <a:extLst>
                <a:ext uri="{FF2B5EF4-FFF2-40B4-BE49-F238E27FC236}">
                  <a16:creationId xmlns="" xmlns:a16="http://schemas.microsoft.com/office/drawing/2014/main" id="{3FFE318B-0A8C-468A-846E-ADFDA7390B0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29" name="直线连接符 9">
              <a:extLst>
                <a:ext uri="{FF2B5EF4-FFF2-40B4-BE49-F238E27FC236}">
                  <a16:creationId xmlns="" xmlns:a16="http://schemas.microsoft.com/office/drawing/2014/main" id="{EB7D2D64-2F87-4AE1-944A-B2C85F0E36A0}"/>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1" name="菱形 30">
              <a:extLst>
                <a:ext uri="{FF2B5EF4-FFF2-40B4-BE49-F238E27FC236}">
                  <a16:creationId xmlns="" xmlns:a16="http://schemas.microsoft.com/office/drawing/2014/main" id="{B7A8C20F-8762-40E6-97D2-A1CA03FA42C9}"/>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8" name="左大括号 27">
            <a:extLst>
              <a:ext uri="{FF2B5EF4-FFF2-40B4-BE49-F238E27FC236}">
                <a16:creationId xmlns="" xmlns:a16="http://schemas.microsoft.com/office/drawing/2014/main" id="{DFCAE474-3E8B-4586-BC5E-24C161465DB5}"/>
              </a:ext>
            </a:extLst>
          </p:cNvPr>
          <p:cNvSpPr/>
          <p:nvPr/>
        </p:nvSpPr>
        <p:spPr>
          <a:xfrm>
            <a:off x="4681538" y="1878013"/>
            <a:ext cx="273050" cy="1512887"/>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328"/>
                                        </p:tgtEl>
                                        <p:attrNameLst>
                                          <p:attrName>style.visibility</p:attrName>
                                        </p:attrNameLst>
                                      </p:cBhvr>
                                      <p:to>
                                        <p:strVal val="visible"/>
                                      </p:to>
                                    </p:set>
                                    <p:animEffect transition="in" filter="randombar(horizontal)">
                                      <p:cBhvr>
                                        <p:cTn id="17" dur="500"/>
                                        <p:tgtEl>
                                          <p:spTgt spid="1332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randombar(horizontal)">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randombar(horizont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randombar(horizontal)">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13328" grpId="0"/>
      <p:bldP spid="25" grpId="0"/>
      <p:bldP spid="27"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
            <a:extLst>
              <a:ext uri="{FF2B5EF4-FFF2-40B4-BE49-F238E27FC236}">
                <a16:creationId xmlns="" xmlns:a16="http://schemas.microsoft.com/office/drawing/2014/main" id="{01E4559E-9A00-4039-9072-E59EFD83A4A6}"/>
              </a:ext>
            </a:extLst>
          </p:cNvPr>
          <p:cNvGrpSpPr>
            <a:grpSpLocks/>
          </p:cNvGrpSpPr>
          <p:nvPr/>
        </p:nvGrpSpPr>
        <p:grpSpPr bwMode="auto">
          <a:xfrm>
            <a:off x="3700463" y="477838"/>
            <a:ext cx="1743075" cy="644525"/>
            <a:chOff x="3406775" y="598488"/>
            <a:chExt cx="1743075" cy="643766"/>
          </a:xfrm>
        </p:grpSpPr>
        <p:sp>
          <p:nvSpPr>
            <p:cNvPr id="8" name="圆角矩形 7">
              <a:extLst>
                <a:ext uri="{FF2B5EF4-FFF2-40B4-BE49-F238E27FC236}">
                  <a16:creationId xmlns="" xmlns:a16="http://schemas.microsoft.com/office/drawing/2014/main" id="{29EAF342-BB1F-4900-81BE-3155D3482BCC}"/>
                </a:ext>
              </a:extLst>
            </p:cNvPr>
            <p:cNvSpPr/>
            <p:nvPr/>
          </p:nvSpPr>
          <p:spPr>
            <a:xfrm rot="555800">
              <a:off x="4675187"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圆角矩形 8">
              <a:extLst>
                <a:ext uri="{FF2B5EF4-FFF2-40B4-BE49-F238E27FC236}">
                  <a16:creationId xmlns="" xmlns:a16="http://schemas.microsoft.com/office/drawing/2014/main" id="{459AC4C8-0DEA-4DE5-BDA8-71A8FC96E915}"/>
                </a:ext>
              </a:extLst>
            </p:cNvPr>
            <p:cNvSpPr/>
            <p:nvPr/>
          </p:nvSpPr>
          <p:spPr>
            <a:xfrm rot="20470821">
              <a:off x="4270375" y="722167"/>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a:extLst>
                <a:ext uri="{FF2B5EF4-FFF2-40B4-BE49-F238E27FC236}">
                  <a16:creationId xmlns="" xmlns:a16="http://schemas.microsoft.com/office/drawing/2014/main" id="{52A339AD-0BDC-47D2-925C-743F1798A51C}"/>
                </a:ext>
              </a:extLst>
            </p:cNvPr>
            <p:cNvSpPr/>
            <p:nvPr/>
          </p:nvSpPr>
          <p:spPr>
            <a:xfrm rot="319204">
              <a:off x="3851275"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 name="圆角矩形 10">
              <a:extLst>
                <a:ext uri="{FF2B5EF4-FFF2-40B4-BE49-F238E27FC236}">
                  <a16:creationId xmlns="" xmlns:a16="http://schemas.microsoft.com/office/drawing/2014/main" id="{0F7CE6DF-4BA2-4669-81DE-39D5D1A20F18}"/>
                </a:ext>
              </a:extLst>
            </p:cNvPr>
            <p:cNvSpPr/>
            <p:nvPr/>
          </p:nvSpPr>
          <p:spPr>
            <a:xfrm rot="21148334">
              <a:off x="3441700"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4348" name="矩形 1">
              <a:extLst>
                <a:ext uri="{FF2B5EF4-FFF2-40B4-BE49-F238E27FC236}">
                  <a16:creationId xmlns="" xmlns:a16="http://schemas.microsoft.com/office/drawing/2014/main" id="{AB3E24EE-17E7-415A-8A1C-7C64E9ED45AF}"/>
                </a:ext>
              </a:extLst>
            </p:cNvPr>
            <p:cNvSpPr>
              <a:spLocks noChangeArrowheads="1"/>
            </p:cNvSpPr>
            <p:nvPr/>
          </p:nvSpPr>
          <p:spPr bwMode="auto">
            <a:xfrm>
              <a:off x="3406775" y="598488"/>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词语解释</a:t>
              </a:r>
            </a:p>
          </p:txBody>
        </p:sp>
      </p:grpSp>
      <p:sp>
        <p:nvSpPr>
          <p:cNvPr id="16387" name="矩形 16">
            <a:extLst>
              <a:ext uri="{FF2B5EF4-FFF2-40B4-BE49-F238E27FC236}">
                <a16:creationId xmlns="" xmlns:a16="http://schemas.microsoft.com/office/drawing/2014/main" id="{CCA0616F-57D8-4C45-B6E1-FD7A6230CD2F}"/>
              </a:ext>
            </a:extLst>
          </p:cNvPr>
          <p:cNvSpPr>
            <a:spLocks noChangeArrowheads="1"/>
          </p:cNvSpPr>
          <p:nvPr/>
        </p:nvSpPr>
        <p:spPr bwMode="auto">
          <a:xfrm>
            <a:off x="395288" y="1058863"/>
            <a:ext cx="8353425" cy="374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zh-CN" sz="2600" b="1" dirty="0">
                <a:solidFill>
                  <a:srgbClr val="FF0000"/>
                </a:solidFill>
                <a:latin typeface="楷体" panose="02010609060101010101" pitchFamily="49" charset="-122"/>
                <a:ea typeface="楷体" panose="02010609060101010101" pitchFamily="49" charset="-122"/>
              </a:rPr>
              <a:t>翘首</a:t>
            </a:r>
            <a:r>
              <a:rPr lang="zh-CN" altLang="en-US" sz="2600" b="1" dirty="0">
                <a:solidFill>
                  <a:srgbClr val="FF0000"/>
                </a:solidFill>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抬起头来。</a:t>
            </a:r>
          </a:p>
          <a:p>
            <a:pPr eaLnBrk="1" hangingPunct="1">
              <a:lnSpc>
                <a:spcPct val="114000"/>
              </a:lnSpc>
            </a:pPr>
            <a:r>
              <a:rPr lang="zh-CN" altLang="zh-CN" sz="2600" b="1" dirty="0">
                <a:solidFill>
                  <a:srgbClr val="FF0000"/>
                </a:solidFill>
                <a:latin typeface="楷体" panose="02010609060101010101" pitchFamily="49" charset="-122"/>
                <a:ea typeface="楷体" panose="02010609060101010101" pitchFamily="49" charset="-122"/>
              </a:rPr>
              <a:t>酷似</a:t>
            </a:r>
            <a:r>
              <a:rPr lang="zh-CN" altLang="en-US" sz="2600" b="1" dirty="0">
                <a:solidFill>
                  <a:srgbClr val="FF0000"/>
                </a:solidFill>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极像。</a:t>
            </a:r>
          </a:p>
          <a:p>
            <a:pPr eaLnBrk="1" hangingPunct="1">
              <a:lnSpc>
                <a:spcPct val="114000"/>
              </a:lnSpc>
            </a:pPr>
            <a:r>
              <a:rPr lang="zh-CN" altLang="zh-CN" sz="2600" b="1" dirty="0">
                <a:solidFill>
                  <a:srgbClr val="FF0000"/>
                </a:solidFill>
                <a:latin typeface="楷体" panose="02010609060101010101" pitchFamily="49" charset="-122"/>
                <a:ea typeface="楷体" panose="02010609060101010101" pitchFamily="49" charset="-122"/>
              </a:rPr>
              <a:t>凌空</a:t>
            </a:r>
            <a:r>
              <a:rPr lang="zh-CN" altLang="en-US" sz="2600" b="1" dirty="0">
                <a:solidFill>
                  <a:srgbClr val="FF0000"/>
                </a:solidFill>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高高地在空中或高升到空中。</a:t>
            </a:r>
          </a:p>
          <a:p>
            <a:pPr eaLnBrk="1" hangingPunct="1">
              <a:lnSpc>
                <a:spcPct val="114000"/>
              </a:lnSpc>
            </a:pPr>
            <a:r>
              <a:rPr lang="zh-CN" altLang="zh-CN" sz="2600" b="1" dirty="0">
                <a:solidFill>
                  <a:srgbClr val="FF0000"/>
                </a:solidFill>
                <a:latin typeface="楷体" panose="02010609060101010101" pitchFamily="49" charset="-122"/>
                <a:ea typeface="楷体" panose="02010609060101010101" pitchFamily="49" charset="-122"/>
              </a:rPr>
              <a:t>潇洒</a:t>
            </a:r>
            <a:r>
              <a:rPr lang="zh-CN" altLang="en-US" sz="2600" b="1" dirty="0">
                <a:solidFill>
                  <a:srgbClr val="FF0000"/>
                </a:solidFill>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神情、举止、风貌等自然大方</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有韵致</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不拘束。</a:t>
            </a:r>
            <a:endParaRPr lang="en-US" altLang="zh-CN" sz="2600" b="1" dirty="0">
              <a:latin typeface="楷体" panose="02010609060101010101" pitchFamily="49" charset="-122"/>
              <a:ea typeface="楷体" panose="02010609060101010101" pitchFamily="49" charset="-122"/>
            </a:endParaRPr>
          </a:p>
          <a:p>
            <a:pPr eaLnBrk="1" hangingPunct="1">
              <a:lnSpc>
                <a:spcPct val="114000"/>
              </a:lnSpc>
            </a:pPr>
            <a:r>
              <a:rPr lang="zh-CN" altLang="zh-CN" sz="2600" b="1" dirty="0">
                <a:solidFill>
                  <a:srgbClr val="FF0000"/>
                </a:solidFill>
                <a:latin typeface="楷体" panose="02010609060101010101" pitchFamily="49" charset="-122"/>
                <a:ea typeface="楷体" panose="02010609060101010101" pitchFamily="49" charset="-122"/>
              </a:rPr>
              <a:t>轻盈</a:t>
            </a:r>
            <a:r>
              <a:rPr lang="zh-CN" altLang="en-US" sz="2600" b="1" dirty="0">
                <a:solidFill>
                  <a:srgbClr val="FF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形容身材苗条</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动作轻快。</a:t>
            </a:r>
          </a:p>
          <a:p>
            <a:pPr eaLnBrk="1" hangingPunct="1">
              <a:lnSpc>
                <a:spcPct val="114000"/>
              </a:lnSpc>
            </a:pPr>
            <a:r>
              <a:rPr lang="zh-CN" altLang="zh-CN" sz="2600" b="1" dirty="0">
                <a:solidFill>
                  <a:srgbClr val="FF0000"/>
                </a:solidFill>
                <a:latin typeface="楷体" panose="02010609060101010101" pitchFamily="49" charset="-122"/>
                <a:ea typeface="楷体" panose="02010609060101010101" pitchFamily="49" charset="-122"/>
              </a:rPr>
              <a:t>悄然</a:t>
            </a:r>
            <a:r>
              <a:rPr lang="zh-CN" altLang="en-US" sz="2600" b="1" dirty="0">
                <a:solidFill>
                  <a:srgbClr val="FF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形容寂静无声。</a:t>
            </a:r>
          </a:p>
          <a:p>
            <a:pPr eaLnBrk="1" hangingPunct="1">
              <a:lnSpc>
                <a:spcPct val="114000"/>
              </a:lnSpc>
            </a:pPr>
            <a:r>
              <a:rPr lang="zh-CN" altLang="zh-CN" sz="2600" b="1" dirty="0">
                <a:solidFill>
                  <a:srgbClr val="FF0000"/>
                </a:solidFill>
                <a:latin typeface="楷体" panose="02010609060101010101" pitchFamily="49" charset="-122"/>
                <a:ea typeface="楷体" panose="02010609060101010101" pitchFamily="49" charset="-122"/>
              </a:rPr>
              <a:t>由衷</a:t>
            </a:r>
            <a:r>
              <a:rPr lang="zh-CN" altLang="en-US" sz="2600" b="1" dirty="0">
                <a:solidFill>
                  <a:srgbClr val="FF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出于本心。</a:t>
            </a:r>
          </a:p>
          <a:p>
            <a:pPr eaLnBrk="1" hangingPunct="1">
              <a:lnSpc>
                <a:spcPct val="114000"/>
              </a:lnSpc>
            </a:pPr>
            <a:r>
              <a:rPr lang="zh-CN" altLang="zh-CN" sz="2600" b="1" dirty="0">
                <a:solidFill>
                  <a:srgbClr val="FF0000"/>
                </a:solidFill>
                <a:latin typeface="楷体" panose="02010609060101010101" pitchFamily="49" charset="-122"/>
                <a:ea typeface="楷体" panose="02010609060101010101" pitchFamily="49" charset="-122"/>
              </a:rPr>
              <a:t>新秀</a:t>
            </a:r>
            <a:r>
              <a:rPr lang="zh-CN" altLang="en-US" sz="2600" b="1" dirty="0">
                <a:solidFill>
                  <a:srgbClr val="FF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新出现的优秀人才。</a:t>
            </a:r>
            <a:endParaRPr lang="zh-CN" altLang="en-US" sz="2600" b="1" dirty="0">
              <a:solidFill>
                <a:srgbClr val="000000"/>
              </a:solidFill>
              <a:latin typeface="楷体" panose="02010609060101010101" pitchFamily="49" charset="-122"/>
              <a:ea typeface="楷体" panose="02010609060101010101" pitchFamily="49" charset="-122"/>
            </a:endParaRPr>
          </a:p>
        </p:txBody>
      </p:sp>
      <p:grpSp>
        <p:nvGrpSpPr>
          <p:cNvPr id="14340" name="组合 55">
            <a:extLst>
              <a:ext uri="{FF2B5EF4-FFF2-40B4-BE49-F238E27FC236}">
                <a16:creationId xmlns="" xmlns:a16="http://schemas.microsoft.com/office/drawing/2014/main" id="{8D814689-9097-4868-B623-66BCB69665B5}"/>
              </a:ext>
            </a:extLst>
          </p:cNvPr>
          <p:cNvGrpSpPr>
            <a:grpSpLocks/>
          </p:cNvGrpSpPr>
          <p:nvPr/>
        </p:nvGrpSpPr>
        <p:grpSpPr bwMode="auto">
          <a:xfrm>
            <a:off x="-3175" y="-20638"/>
            <a:ext cx="2006600" cy="523876"/>
            <a:chOff x="70" y="-63"/>
            <a:chExt cx="3161" cy="824"/>
          </a:xfrm>
        </p:grpSpPr>
        <p:sp>
          <p:nvSpPr>
            <p:cNvPr id="14341" name="文本框 6">
              <a:extLst>
                <a:ext uri="{FF2B5EF4-FFF2-40B4-BE49-F238E27FC236}">
                  <a16:creationId xmlns="" xmlns:a16="http://schemas.microsoft.com/office/drawing/2014/main" id="{88B0CD64-3B0B-41E9-822A-752D9A6484F5}"/>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16" name="直线连接符 9">
              <a:extLst>
                <a:ext uri="{FF2B5EF4-FFF2-40B4-BE49-F238E27FC236}">
                  <a16:creationId xmlns="" xmlns:a16="http://schemas.microsoft.com/office/drawing/2014/main" id="{CA70C675-9DAE-4706-90EE-41EC3E834CCE}"/>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16:creationId xmlns="" xmlns:a16="http://schemas.microsoft.com/office/drawing/2014/main" id="{BD5CBF99-F4A1-4270-A3C6-09351A213734}"/>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矩形 15">
            <a:extLst>
              <a:ext uri="{FF2B5EF4-FFF2-40B4-BE49-F238E27FC236}">
                <a16:creationId xmlns="" xmlns:a16="http://schemas.microsoft.com/office/drawing/2014/main" id="{9E8BD7E7-B96D-49A3-BB8E-DCE903C8BC1D}"/>
              </a:ext>
            </a:extLst>
          </p:cNvPr>
          <p:cNvSpPr>
            <a:spLocks noChangeArrowheads="1"/>
          </p:cNvSpPr>
          <p:nvPr/>
        </p:nvSpPr>
        <p:spPr bwMode="auto">
          <a:xfrm>
            <a:off x="468313" y="903288"/>
            <a:ext cx="8424862"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楷体" panose="02010609060101010101" pitchFamily="49" charset="-122"/>
                <a:ea typeface="楷体" panose="02010609060101010101" pitchFamily="49" charset="-122"/>
              </a:rPr>
              <a:t>屏息敛声</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形容小心翼翼或注意力高度集中的样子。</a:t>
            </a:r>
            <a:endParaRPr lang="en-US" altLang="zh-CN" sz="2800" b="1" dirty="0">
              <a:latin typeface="楷体" panose="02010609060101010101" pitchFamily="49" charset="-122"/>
              <a:ea typeface="楷体" panose="02010609060101010101" pitchFamily="49" charset="-122"/>
            </a:endParaRPr>
          </a:p>
          <a:p>
            <a:pPr>
              <a:lnSpc>
                <a:spcPct val="150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屏息</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暂时抑止呼吸。</a:t>
            </a:r>
            <a:endParaRPr lang="en-US" altLang="zh-CN" sz="2800" b="1" dirty="0">
              <a:latin typeface="楷体" panose="02010609060101010101" pitchFamily="49" charset="-122"/>
              <a:ea typeface="楷体" panose="02010609060101010101" pitchFamily="49" charset="-122"/>
            </a:endParaRPr>
          </a:p>
          <a:p>
            <a:pPr>
              <a:lnSpc>
                <a:spcPct val="150000"/>
              </a:lnSpc>
            </a:pPr>
            <a:r>
              <a:rPr lang="zh-CN" altLang="zh-CN" sz="2800" b="1" dirty="0">
                <a:solidFill>
                  <a:srgbClr val="FF0000"/>
                </a:solidFill>
                <a:latin typeface="楷体" panose="02010609060101010101" pitchFamily="49" charset="-122"/>
                <a:ea typeface="楷体" panose="02010609060101010101" pitchFamily="49" charset="-122"/>
              </a:rPr>
              <a:t>眼花缭乱</a:t>
            </a:r>
            <a:r>
              <a:rPr lang="zh-CN" altLang="en-US" sz="2800" b="1" dirty="0">
                <a:solidFill>
                  <a:srgbClr val="FF0000"/>
                </a:solidFill>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眼睛看见复杂纷繁的东西而感到迷乱。</a:t>
            </a:r>
            <a:endParaRPr lang="zh-CN" altLang="en-US" sz="2800" b="1" dirty="0">
              <a:latin typeface="楷体" panose="02010609060101010101" pitchFamily="49" charset="-122"/>
              <a:ea typeface="楷体" panose="02010609060101010101" pitchFamily="49" charset="-122"/>
            </a:endParaRPr>
          </a:p>
          <a:p>
            <a:pPr>
              <a:lnSpc>
                <a:spcPct val="150000"/>
              </a:lnSpc>
            </a:pPr>
            <a:r>
              <a:rPr lang="zh-CN" altLang="zh-CN" sz="2800" b="1" dirty="0">
                <a:solidFill>
                  <a:srgbClr val="FF0000"/>
                </a:solidFill>
                <a:latin typeface="楷体" panose="02010609060101010101" pitchFamily="49" charset="-122"/>
                <a:ea typeface="楷体" panose="02010609060101010101" pitchFamily="49" charset="-122"/>
              </a:rPr>
              <a:t>如梦初醒</a:t>
            </a:r>
            <a:r>
              <a:rPr lang="zh-CN" altLang="en-US" sz="2800" b="1" dirty="0">
                <a:solidFill>
                  <a:srgbClr val="FF0000"/>
                </a:solidFill>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好像刚从梦中醒过来。形容刚刚从糊涂、</a:t>
            </a:r>
            <a:endParaRPr lang="en-US" altLang="zh-CN" sz="2800" b="1" dirty="0">
              <a:latin typeface="楷体" panose="02010609060101010101" pitchFamily="49" charset="-122"/>
              <a:ea typeface="楷体" panose="02010609060101010101" pitchFamily="49" charset="-122"/>
            </a:endParaRPr>
          </a:p>
          <a:p>
            <a:pPr>
              <a:lnSpc>
                <a:spcPct val="150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错误的境地中觉醒过来。</a:t>
            </a:r>
            <a:endParaRPr lang="zh-CN" altLang="zh-CN" sz="2800" b="1" dirty="0">
              <a:solidFill>
                <a:srgbClr val="0000FF"/>
              </a:solidFill>
              <a:latin typeface="楷体" panose="02010609060101010101" pitchFamily="49" charset="-122"/>
              <a:ea typeface="楷体" panose="02010609060101010101" pitchFamily="49" charset="-122"/>
            </a:endParaRPr>
          </a:p>
        </p:txBody>
      </p:sp>
      <p:grpSp>
        <p:nvGrpSpPr>
          <p:cNvPr id="15363" name="组合 55">
            <a:extLst>
              <a:ext uri="{FF2B5EF4-FFF2-40B4-BE49-F238E27FC236}">
                <a16:creationId xmlns="" xmlns:a16="http://schemas.microsoft.com/office/drawing/2014/main" id="{A0CB9785-C115-489A-84CC-B573DCAE9606}"/>
              </a:ext>
            </a:extLst>
          </p:cNvPr>
          <p:cNvGrpSpPr>
            <a:grpSpLocks/>
          </p:cNvGrpSpPr>
          <p:nvPr/>
        </p:nvGrpSpPr>
        <p:grpSpPr bwMode="auto">
          <a:xfrm>
            <a:off x="-3175" y="-20638"/>
            <a:ext cx="2006600" cy="523876"/>
            <a:chOff x="70" y="-63"/>
            <a:chExt cx="3161" cy="824"/>
          </a:xfrm>
        </p:grpSpPr>
        <p:sp>
          <p:nvSpPr>
            <p:cNvPr id="15364" name="文本框 6">
              <a:extLst>
                <a:ext uri="{FF2B5EF4-FFF2-40B4-BE49-F238E27FC236}">
                  <a16:creationId xmlns="" xmlns:a16="http://schemas.microsoft.com/office/drawing/2014/main" id="{8AAB9DD4-1037-468B-A1BB-BD5FC9CABE1B}"/>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23" name="直线连接符 9">
              <a:extLst>
                <a:ext uri="{FF2B5EF4-FFF2-40B4-BE49-F238E27FC236}">
                  <a16:creationId xmlns="" xmlns:a16="http://schemas.microsoft.com/office/drawing/2014/main" id="{F38428B5-E5DD-4ACD-ACE9-5824BF2EC1A4}"/>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4" name="菱形 23">
              <a:extLst>
                <a:ext uri="{FF2B5EF4-FFF2-40B4-BE49-F238E27FC236}">
                  <a16:creationId xmlns="" xmlns:a16="http://schemas.microsoft.com/office/drawing/2014/main" id="{CE4B1854-0832-4748-9FC2-B3E9A612684F}"/>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1">
            <a:extLst>
              <a:ext uri="{FF2B5EF4-FFF2-40B4-BE49-F238E27FC236}">
                <a16:creationId xmlns="" xmlns:a16="http://schemas.microsoft.com/office/drawing/2014/main" id="{07A3AF12-98BB-4101-9171-4F523E13649D}"/>
              </a:ext>
            </a:extLst>
          </p:cNvPr>
          <p:cNvSpPr txBox="1">
            <a:spLocks noChangeArrowheads="1"/>
          </p:cNvSpPr>
          <p:nvPr/>
        </p:nvSpPr>
        <p:spPr bwMode="auto">
          <a:xfrm>
            <a:off x="1260475" y="1095375"/>
            <a:ext cx="6335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宋体" panose="02010600030101010101" pitchFamily="2" charset="-122"/>
              </a:rPr>
              <a:t>朗读课文，说说课文主要写了哪些内容。</a:t>
            </a:r>
          </a:p>
        </p:txBody>
      </p:sp>
      <p:sp>
        <p:nvSpPr>
          <p:cNvPr id="19459" name="TextBox 1">
            <a:extLst>
              <a:ext uri="{FF2B5EF4-FFF2-40B4-BE49-F238E27FC236}">
                <a16:creationId xmlns="" xmlns:a16="http://schemas.microsoft.com/office/drawing/2014/main" id="{7EBDBE58-2F16-4262-9C9B-14A6600386EB}"/>
              </a:ext>
            </a:extLst>
          </p:cNvPr>
          <p:cNvSpPr txBox="1">
            <a:spLocks noChangeArrowheads="1"/>
          </p:cNvSpPr>
          <p:nvPr/>
        </p:nvSpPr>
        <p:spPr bwMode="auto">
          <a:xfrm>
            <a:off x="611188" y="1924050"/>
            <a:ext cx="7921625"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b="1" dirty="0">
                <a:latin typeface="楷体" panose="02010609060101010101" pitchFamily="49" charset="-122"/>
                <a:ea typeface="楷体" panose="02010609060101010101" pitchFamily="49" charset="-122"/>
              </a:rPr>
              <a:t>    课文主要写了吕伟</a:t>
            </a:r>
            <a:r>
              <a:rPr lang="zh-CN" altLang="en-US" sz="2800" b="1" dirty="0">
                <a:solidFill>
                  <a:srgbClr val="FF0000"/>
                </a:solidFill>
                <a:latin typeface="楷体" panose="02010609060101010101" pitchFamily="49" charset="-122"/>
                <a:ea typeface="楷体" panose="02010609060101010101" pitchFamily="49" charset="-122"/>
              </a:rPr>
              <a:t>跳水前的场面</a:t>
            </a:r>
            <a:r>
              <a:rPr lang="zh-CN" altLang="en-US" sz="2800" b="1" dirty="0">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跳水时动作的全</a:t>
            </a:r>
            <a:r>
              <a:rPr lang="zh-CN" altLang="en-US" sz="2800" b="1" dirty="0">
                <a:solidFill>
                  <a:srgbClr val="FF0000"/>
                </a:solidFill>
                <a:latin typeface="楷体" panose="02010609060101010101" pitchFamily="49" charset="-122"/>
                <a:ea typeface="楷体" panose="02010609060101010101" pitchFamily="49" charset="-122"/>
              </a:rPr>
              <a:t>过程</a:t>
            </a:r>
            <a:r>
              <a:rPr lang="zh-CN" altLang="en-US" sz="2800" b="1" dirty="0" smtClean="0">
                <a:latin typeface="楷体" panose="02010609060101010101" pitchFamily="49" charset="-122"/>
                <a:ea typeface="楷体" panose="02010609060101010101" pitchFamily="49" charset="-122"/>
              </a:rPr>
              <a:t>，以及跳水</a:t>
            </a:r>
            <a:r>
              <a:rPr lang="zh-CN" altLang="en-US" sz="2800" b="1" dirty="0">
                <a:latin typeface="楷体" panose="02010609060101010101" pitchFamily="49" charset="-122"/>
                <a:ea typeface="楷体" panose="02010609060101010101" pitchFamily="49" charset="-122"/>
              </a:rPr>
              <a:t>后</a:t>
            </a:r>
            <a:r>
              <a:rPr lang="zh-CN" altLang="en-US" sz="2800" b="1" dirty="0">
                <a:solidFill>
                  <a:srgbClr val="FF0000"/>
                </a:solidFill>
                <a:latin typeface="楷体" panose="02010609060101010101" pitchFamily="49" charset="-122"/>
                <a:ea typeface="楷体" panose="02010609060101010101" pitchFamily="49" charset="-122"/>
              </a:rPr>
              <a:t>观众的反应</a:t>
            </a:r>
            <a:r>
              <a:rPr lang="zh-CN" altLang="en-US" sz="2800" b="1" dirty="0">
                <a:latin typeface="楷体" panose="02010609060101010101" pitchFamily="49" charset="-122"/>
                <a:ea typeface="楷体" panose="02010609060101010101" pitchFamily="49" charset="-122"/>
              </a:rPr>
              <a:t>和</a:t>
            </a:r>
            <a:r>
              <a:rPr lang="zh-CN" altLang="en-US" sz="2800" b="1" dirty="0">
                <a:solidFill>
                  <a:srgbClr val="FF0000"/>
                </a:solidFill>
                <a:latin typeface="楷体" panose="02010609060101010101" pitchFamily="49" charset="-122"/>
                <a:ea typeface="楷体" panose="02010609060101010101" pitchFamily="49" charset="-122"/>
              </a:rPr>
              <a:t>裁判评分</a:t>
            </a:r>
            <a:r>
              <a:rPr lang="zh-CN" altLang="en-US" sz="2800" b="1" dirty="0">
                <a:latin typeface="楷体" panose="02010609060101010101" pitchFamily="49" charset="-122"/>
                <a:ea typeface="楷体" panose="02010609060101010101" pitchFamily="49" charset="-122"/>
              </a:rPr>
              <a:t>等内容。</a:t>
            </a:r>
          </a:p>
        </p:txBody>
      </p:sp>
      <p:grpSp>
        <p:nvGrpSpPr>
          <p:cNvPr id="16388" name="组合 8">
            <a:extLst>
              <a:ext uri="{FF2B5EF4-FFF2-40B4-BE49-F238E27FC236}">
                <a16:creationId xmlns="" xmlns:a16="http://schemas.microsoft.com/office/drawing/2014/main" id="{325F81D0-4210-4707-83F0-2E8E1EA76807}"/>
              </a:ext>
            </a:extLst>
          </p:cNvPr>
          <p:cNvGrpSpPr>
            <a:grpSpLocks/>
          </p:cNvGrpSpPr>
          <p:nvPr/>
        </p:nvGrpSpPr>
        <p:grpSpPr bwMode="auto">
          <a:xfrm>
            <a:off x="0" y="-20638"/>
            <a:ext cx="2006600" cy="523876"/>
            <a:chOff x="70" y="-63"/>
            <a:chExt cx="3161" cy="824"/>
          </a:xfrm>
        </p:grpSpPr>
        <p:sp>
          <p:nvSpPr>
            <p:cNvPr id="16389" name="文本框 6">
              <a:extLst>
                <a:ext uri="{FF2B5EF4-FFF2-40B4-BE49-F238E27FC236}">
                  <a16:creationId xmlns="" xmlns:a16="http://schemas.microsoft.com/office/drawing/2014/main" id="{B2C5BB60-5B11-4579-B79B-F125FFA72F0B}"/>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整体感知</a:t>
              </a:r>
            </a:p>
          </p:txBody>
        </p:sp>
        <p:cxnSp>
          <p:nvCxnSpPr>
            <p:cNvPr id="10" name="直线连接符 9">
              <a:extLst>
                <a:ext uri="{FF2B5EF4-FFF2-40B4-BE49-F238E27FC236}">
                  <a16:creationId xmlns="" xmlns:a16="http://schemas.microsoft.com/office/drawing/2014/main" id="{EC61E44F-D00B-477A-8F86-B71B09CEBAB4}"/>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92910C49-C2F0-45F2-BB48-65B51833BD74}"/>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randombar(horizontal)">
                                      <p:cBhvr>
                                        <p:cTn id="7"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1">
            <a:extLst>
              <a:ext uri="{FF2B5EF4-FFF2-40B4-BE49-F238E27FC236}">
                <a16:creationId xmlns="" xmlns:a16="http://schemas.microsoft.com/office/drawing/2014/main" id="{7EB2405B-4893-4A2B-A2D8-E83799174930}"/>
              </a:ext>
            </a:extLst>
          </p:cNvPr>
          <p:cNvSpPr txBox="1">
            <a:spLocks noChangeArrowheads="1"/>
          </p:cNvSpPr>
          <p:nvPr/>
        </p:nvSpPr>
        <p:spPr bwMode="auto">
          <a:xfrm>
            <a:off x="684213" y="771525"/>
            <a:ext cx="7848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b="1" dirty="0">
                <a:latin typeface="宋体" panose="02010600030101010101" pitchFamily="2" charset="-122"/>
              </a:rPr>
              <a:t>    全文着重刻画了吕伟跳水的几个镜头？试着找一找。</a:t>
            </a:r>
            <a:endParaRPr lang="zh-CN" altLang="en-US" dirty="0">
              <a:latin typeface="宋体" panose="02010600030101010101" pitchFamily="2" charset="-122"/>
            </a:endParaRPr>
          </a:p>
        </p:txBody>
      </p:sp>
      <p:sp>
        <p:nvSpPr>
          <p:cNvPr id="20483" name="TextBox 1">
            <a:extLst>
              <a:ext uri="{FF2B5EF4-FFF2-40B4-BE49-F238E27FC236}">
                <a16:creationId xmlns="" xmlns:a16="http://schemas.microsoft.com/office/drawing/2014/main" id="{849AAF5A-6F73-4FC6-B0E0-F77E280D511E}"/>
              </a:ext>
            </a:extLst>
          </p:cNvPr>
          <p:cNvSpPr txBox="1">
            <a:spLocks noChangeArrowheads="1"/>
          </p:cNvSpPr>
          <p:nvPr/>
        </p:nvSpPr>
        <p:spPr bwMode="auto">
          <a:xfrm>
            <a:off x="1908175" y="2768600"/>
            <a:ext cx="935038" cy="523875"/>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楷体" panose="02010609060101010101" pitchFamily="49" charset="-122"/>
                <a:ea typeface="楷体" panose="02010609060101010101" pitchFamily="49" charset="-122"/>
              </a:rPr>
              <a:t>准备</a:t>
            </a:r>
          </a:p>
        </p:txBody>
      </p:sp>
      <p:sp>
        <p:nvSpPr>
          <p:cNvPr id="20484" name="TextBox 7">
            <a:extLst>
              <a:ext uri="{FF2B5EF4-FFF2-40B4-BE49-F238E27FC236}">
                <a16:creationId xmlns="" xmlns:a16="http://schemas.microsoft.com/office/drawing/2014/main" id="{3AB2965D-B2AB-4666-847B-DC7940A53EAC}"/>
              </a:ext>
            </a:extLst>
          </p:cNvPr>
          <p:cNvSpPr txBox="1">
            <a:spLocks noChangeArrowheads="1"/>
          </p:cNvSpPr>
          <p:nvPr/>
        </p:nvSpPr>
        <p:spPr bwMode="auto">
          <a:xfrm>
            <a:off x="3348038" y="2768600"/>
            <a:ext cx="936625" cy="523875"/>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楷体" panose="02010609060101010101" pitchFamily="49" charset="-122"/>
                <a:ea typeface="楷体" panose="02010609060101010101" pitchFamily="49" charset="-122"/>
              </a:rPr>
              <a:t>起跳</a:t>
            </a:r>
          </a:p>
        </p:txBody>
      </p:sp>
      <p:sp>
        <p:nvSpPr>
          <p:cNvPr id="20485" name="TextBox 8">
            <a:extLst>
              <a:ext uri="{FF2B5EF4-FFF2-40B4-BE49-F238E27FC236}">
                <a16:creationId xmlns="" xmlns:a16="http://schemas.microsoft.com/office/drawing/2014/main" id="{4FFC7315-F534-482B-A180-C9060D9F9BCD}"/>
              </a:ext>
            </a:extLst>
          </p:cNvPr>
          <p:cNvSpPr txBox="1">
            <a:spLocks noChangeArrowheads="1"/>
          </p:cNvSpPr>
          <p:nvPr/>
        </p:nvSpPr>
        <p:spPr bwMode="auto">
          <a:xfrm>
            <a:off x="4859338" y="2768600"/>
            <a:ext cx="936625" cy="523875"/>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楷体" panose="02010609060101010101" pitchFamily="49" charset="-122"/>
                <a:ea typeface="楷体" panose="02010609060101010101" pitchFamily="49" charset="-122"/>
              </a:rPr>
              <a:t>腾空</a:t>
            </a:r>
          </a:p>
        </p:txBody>
      </p:sp>
      <p:sp>
        <p:nvSpPr>
          <p:cNvPr id="20486" name="TextBox 9">
            <a:extLst>
              <a:ext uri="{FF2B5EF4-FFF2-40B4-BE49-F238E27FC236}">
                <a16:creationId xmlns="" xmlns:a16="http://schemas.microsoft.com/office/drawing/2014/main" id="{6F48C0C4-249B-4CBE-9EE7-92F2672D363A}"/>
              </a:ext>
            </a:extLst>
          </p:cNvPr>
          <p:cNvSpPr txBox="1">
            <a:spLocks noChangeArrowheads="1"/>
          </p:cNvSpPr>
          <p:nvPr/>
        </p:nvSpPr>
        <p:spPr bwMode="auto">
          <a:xfrm>
            <a:off x="6372225" y="2768600"/>
            <a:ext cx="936625" cy="523875"/>
          </a:xfrm>
          <a:prstGeom prst="rect">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楷体" panose="02010609060101010101" pitchFamily="49" charset="-122"/>
                <a:ea typeface="楷体" panose="02010609060101010101" pitchFamily="49" charset="-122"/>
              </a:rPr>
              <a:t>入水</a:t>
            </a:r>
          </a:p>
        </p:txBody>
      </p:sp>
      <p:grpSp>
        <p:nvGrpSpPr>
          <p:cNvPr id="17415" name="组合 8">
            <a:extLst>
              <a:ext uri="{FF2B5EF4-FFF2-40B4-BE49-F238E27FC236}">
                <a16:creationId xmlns="" xmlns:a16="http://schemas.microsoft.com/office/drawing/2014/main" id="{1E44EECE-439F-4A8C-904F-6EFC5A9069E9}"/>
              </a:ext>
            </a:extLst>
          </p:cNvPr>
          <p:cNvGrpSpPr>
            <a:grpSpLocks/>
          </p:cNvGrpSpPr>
          <p:nvPr/>
        </p:nvGrpSpPr>
        <p:grpSpPr bwMode="auto">
          <a:xfrm>
            <a:off x="0" y="-20638"/>
            <a:ext cx="2006600" cy="523876"/>
            <a:chOff x="70" y="-63"/>
            <a:chExt cx="3161" cy="824"/>
          </a:xfrm>
        </p:grpSpPr>
        <p:sp>
          <p:nvSpPr>
            <p:cNvPr id="17416" name="文本框 6">
              <a:extLst>
                <a:ext uri="{FF2B5EF4-FFF2-40B4-BE49-F238E27FC236}">
                  <a16:creationId xmlns="" xmlns:a16="http://schemas.microsoft.com/office/drawing/2014/main" id="{E3FE8D22-A289-4D2A-A46A-F49443A34560}"/>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整体感知</a:t>
              </a:r>
            </a:p>
          </p:txBody>
        </p:sp>
        <p:cxnSp>
          <p:nvCxnSpPr>
            <p:cNvPr id="13" name="直线连接符 9">
              <a:extLst>
                <a:ext uri="{FF2B5EF4-FFF2-40B4-BE49-F238E27FC236}">
                  <a16:creationId xmlns="" xmlns:a16="http://schemas.microsoft.com/office/drawing/2014/main" id="{083AA9B2-A695-4C1B-A8F6-1264AFD6FAF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 xmlns:a16="http://schemas.microsoft.com/office/drawing/2014/main" id="{AB3360FE-B023-44CB-985B-CDAF97E8F156}"/>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randombar(horizontal)">
                                      <p:cBhvr>
                                        <p:cTn id="7" dur="500"/>
                                        <p:tgtEl>
                                          <p:spTgt spid="204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484"/>
                                        </p:tgtEl>
                                        <p:attrNameLst>
                                          <p:attrName>style.visibility</p:attrName>
                                        </p:attrNameLst>
                                      </p:cBhvr>
                                      <p:to>
                                        <p:strVal val="visible"/>
                                      </p:to>
                                    </p:set>
                                    <p:animEffect transition="in" filter="randombar(horizontal)">
                                      <p:cBhvr>
                                        <p:cTn id="12" dur="500"/>
                                        <p:tgtEl>
                                          <p:spTgt spid="204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0485"/>
                                        </p:tgtEl>
                                        <p:attrNameLst>
                                          <p:attrName>style.visibility</p:attrName>
                                        </p:attrNameLst>
                                      </p:cBhvr>
                                      <p:to>
                                        <p:strVal val="visible"/>
                                      </p:to>
                                    </p:set>
                                    <p:animEffect transition="in" filter="randombar(horizontal)">
                                      <p:cBhvr>
                                        <p:cTn id="17" dur="500"/>
                                        <p:tgtEl>
                                          <p:spTgt spid="204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0486"/>
                                        </p:tgtEl>
                                        <p:attrNameLst>
                                          <p:attrName>style.visibility</p:attrName>
                                        </p:attrNameLst>
                                      </p:cBhvr>
                                      <p:to>
                                        <p:strVal val="visible"/>
                                      </p:to>
                                    </p:set>
                                    <p:animEffect transition="in" filter="randombar(horizontal)">
                                      <p:cBhvr>
                                        <p:cTn id="22"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nimBg="1"/>
      <p:bldP spid="20484" grpId="0" animBg="1"/>
      <p:bldP spid="20485" grpId="0" animBg="1"/>
      <p:bldP spid="2048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CBBA12D9-3F99-4F71-B0AD-5D750455F931}"/>
              </a:ext>
            </a:extLst>
          </p:cNvPr>
          <p:cNvSpPr>
            <a:spLocks noChangeArrowheads="1"/>
          </p:cNvSpPr>
          <p:nvPr/>
        </p:nvSpPr>
        <p:spPr bwMode="auto">
          <a:xfrm>
            <a:off x="827088" y="1203325"/>
            <a:ext cx="748823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800" b="1" dirty="0">
                <a:solidFill>
                  <a:srgbClr val="000000"/>
                </a:solidFill>
                <a:latin typeface="楷体" pitchFamily="49" charset="-122"/>
                <a:ea typeface="楷体" pitchFamily="49" charset="-122"/>
              </a:rPr>
              <a:t>    </a:t>
            </a:r>
            <a:r>
              <a:rPr lang="zh-CN" altLang="zh-CN" sz="2800" b="1" dirty="0">
                <a:solidFill>
                  <a:srgbClr val="000000"/>
                </a:solidFill>
                <a:latin typeface="楷体" pitchFamily="49" charset="-122"/>
                <a:ea typeface="楷体" pitchFamily="49" charset="-122"/>
              </a:rPr>
              <a:t>她站在十米高台的前沿</a:t>
            </a:r>
            <a:r>
              <a:rPr lang="zh-CN" altLang="en-US" sz="2800" b="1" dirty="0">
                <a:solidFill>
                  <a:srgbClr val="000000"/>
                </a:solidFill>
                <a:latin typeface="楷体" pitchFamily="49" charset="-122"/>
                <a:ea typeface="楷体" pitchFamily="49" charset="-122"/>
              </a:rPr>
              <a:t>，</a:t>
            </a:r>
            <a:r>
              <a:rPr lang="zh-CN" altLang="zh-CN" sz="2800" b="1" u="sng" dirty="0">
                <a:uFill>
                  <a:solidFill>
                    <a:srgbClr val="FF0000"/>
                  </a:solidFill>
                </a:uFill>
                <a:latin typeface="楷体" pitchFamily="49" charset="-122"/>
                <a:ea typeface="楷体" pitchFamily="49" charset="-122"/>
              </a:rPr>
              <a:t>沉静自若</a:t>
            </a:r>
            <a:r>
              <a:rPr lang="zh-CN" altLang="en-US" sz="2800" b="1" u="sng" dirty="0">
                <a:uFill>
                  <a:solidFill>
                    <a:srgbClr val="FF0000"/>
                  </a:solidFill>
                </a:uFill>
                <a:latin typeface="楷体" pitchFamily="49" charset="-122"/>
                <a:ea typeface="楷体" pitchFamily="49" charset="-122"/>
              </a:rPr>
              <a:t>，</a:t>
            </a:r>
            <a:r>
              <a:rPr lang="zh-CN" altLang="zh-CN" sz="2800" b="1" u="sng" dirty="0">
                <a:uFill>
                  <a:solidFill>
                    <a:srgbClr val="FF0000"/>
                  </a:solidFill>
                </a:uFill>
                <a:latin typeface="楷体" pitchFamily="49" charset="-122"/>
                <a:ea typeface="楷体" pitchFamily="49" charset="-122"/>
              </a:rPr>
              <a:t>风度优雅</a:t>
            </a:r>
            <a:r>
              <a:rPr lang="zh-CN" altLang="en-US" sz="2800" b="1" dirty="0">
                <a:latin typeface="楷体" pitchFamily="49" charset="-122"/>
                <a:ea typeface="楷体" pitchFamily="49" charset="-122"/>
              </a:rPr>
              <a:t>，</a:t>
            </a:r>
            <a:r>
              <a:rPr lang="zh-CN" altLang="zh-CN" sz="2800" b="1" u="sng" dirty="0">
                <a:uFill>
                  <a:solidFill>
                    <a:srgbClr val="FF0000"/>
                  </a:solidFill>
                </a:uFill>
                <a:latin typeface="楷体" pitchFamily="49" charset="-122"/>
                <a:ea typeface="楷体" pitchFamily="49" charset="-122"/>
              </a:rPr>
              <a:t>白云</a:t>
            </a:r>
            <a:r>
              <a:rPr lang="zh-CN" altLang="zh-CN" sz="2800" b="1" dirty="0">
                <a:latin typeface="楷体" pitchFamily="49" charset="-122"/>
                <a:ea typeface="楷体" pitchFamily="49" charset="-122"/>
              </a:rPr>
              <a:t>似在她的头顶飘浮</a:t>
            </a:r>
            <a:r>
              <a:rPr lang="zh-CN" altLang="en-US" sz="2800" b="1" dirty="0">
                <a:latin typeface="楷体" pitchFamily="49" charset="-122"/>
                <a:ea typeface="楷体" pitchFamily="49" charset="-122"/>
              </a:rPr>
              <a:t>，</a:t>
            </a:r>
            <a:r>
              <a:rPr lang="zh-CN" altLang="zh-CN" sz="2800" b="1" u="sng" dirty="0">
                <a:uFill>
                  <a:solidFill>
                    <a:srgbClr val="FF0000"/>
                  </a:solidFill>
                </a:uFill>
                <a:latin typeface="楷体" pitchFamily="49" charset="-122"/>
                <a:ea typeface="楷体" pitchFamily="49" charset="-122"/>
              </a:rPr>
              <a:t>飞鸟</a:t>
            </a:r>
            <a:r>
              <a:rPr lang="zh-CN" altLang="zh-CN" sz="2800" b="1" dirty="0">
                <a:solidFill>
                  <a:srgbClr val="000000"/>
                </a:solidFill>
                <a:latin typeface="楷体" pitchFamily="49" charset="-122"/>
                <a:ea typeface="楷体" pitchFamily="49" charset="-122"/>
              </a:rPr>
              <a:t>掠过她的身旁。</a:t>
            </a:r>
            <a:r>
              <a:rPr lang="zh-CN" altLang="en-US" sz="2800" b="1" dirty="0">
                <a:solidFill>
                  <a:srgbClr val="000000"/>
                </a:solidFill>
                <a:latin typeface="楷体" pitchFamily="49" charset="-122"/>
                <a:ea typeface="楷体" pitchFamily="49" charset="-122"/>
              </a:rPr>
              <a:t>这是达卡多拉游泳场的八千名观众一齐翘首而望、屏息敛声的一刹那。</a:t>
            </a:r>
            <a:endParaRPr lang="zh-CN" altLang="en-US" sz="2800" b="1" dirty="0">
              <a:solidFill>
                <a:srgbClr val="FF0000"/>
              </a:solidFill>
              <a:latin typeface="楷体" pitchFamily="49" charset="-122"/>
              <a:ea typeface="楷体" pitchFamily="49" charset="-122"/>
            </a:endParaRPr>
          </a:p>
        </p:txBody>
      </p:sp>
      <p:sp>
        <p:nvSpPr>
          <p:cNvPr id="10" name="矩形 9">
            <a:extLst>
              <a:ext uri="{FF2B5EF4-FFF2-40B4-BE49-F238E27FC236}">
                <a16:creationId xmlns="" xmlns:a16="http://schemas.microsoft.com/office/drawing/2014/main" id="{203705E2-F4C4-4009-A080-FA6E04FB8F67}"/>
              </a:ext>
            </a:extLst>
          </p:cNvPr>
          <p:cNvSpPr>
            <a:spLocks noChangeArrowheads="1"/>
          </p:cNvSpPr>
          <p:nvPr/>
        </p:nvSpPr>
        <p:spPr bwMode="auto">
          <a:xfrm>
            <a:off x="827088" y="3148013"/>
            <a:ext cx="748823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0000FF"/>
                </a:solidFill>
                <a:latin typeface="楷体" panose="02010609060101010101" pitchFamily="49" charset="-122"/>
                <a:ea typeface="楷体" panose="02010609060101010101" pitchFamily="49" charset="-122"/>
              </a:rPr>
              <a:t>    写吕伟跳水前沉静自若，用</a:t>
            </a:r>
            <a:r>
              <a:rPr lang="zh-CN" altLang="zh-CN" sz="2800" b="1" dirty="0">
                <a:solidFill>
                  <a:srgbClr val="0000FF"/>
                </a:solidFill>
                <a:latin typeface="楷体" panose="02010609060101010101" pitchFamily="49" charset="-122"/>
                <a:ea typeface="楷体" panose="02010609060101010101" pitchFamily="49" charset="-122"/>
              </a:rPr>
              <a:t>白云、飞鸟之动衬托她的沉静。</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21508" name="TextBox 1">
            <a:extLst>
              <a:ext uri="{FF2B5EF4-FFF2-40B4-BE49-F238E27FC236}">
                <a16:creationId xmlns="" xmlns:a16="http://schemas.microsoft.com/office/drawing/2014/main" id="{EF6E4AE7-F1E3-4860-96A0-3143F2236B1C}"/>
              </a:ext>
            </a:extLst>
          </p:cNvPr>
          <p:cNvSpPr txBox="1">
            <a:spLocks noChangeArrowheads="1"/>
          </p:cNvSpPr>
          <p:nvPr/>
        </p:nvSpPr>
        <p:spPr bwMode="auto">
          <a:xfrm>
            <a:off x="539750" y="536575"/>
            <a:ext cx="25923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黑体" panose="02010609060101010101" pitchFamily="49" charset="-122"/>
                <a:ea typeface="黑体" panose="02010609060101010101" pitchFamily="49" charset="-122"/>
              </a:rPr>
              <a:t>镜头一：准备</a:t>
            </a:r>
          </a:p>
        </p:txBody>
      </p:sp>
      <p:grpSp>
        <p:nvGrpSpPr>
          <p:cNvPr id="18437" name="组合 15">
            <a:extLst>
              <a:ext uri="{FF2B5EF4-FFF2-40B4-BE49-F238E27FC236}">
                <a16:creationId xmlns="" xmlns:a16="http://schemas.microsoft.com/office/drawing/2014/main" id="{4B8E958F-9533-4223-9E15-C648507BF558}"/>
              </a:ext>
            </a:extLst>
          </p:cNvPr>
          <p:cNvGrpSpPr>
            <a:grpSpLocks/>
          </p:cNvGrpSpPr>
          <p:nvPr/>
        </p:nvGrpSpPr>
        <p:grpSpPr bwMode="auto">
          <a:xfrm>
            <a:off x="44450" y="-39688"/>
            <a:ext cx="2006600" cy="522288"/>
            <a:chOff x="70" y="-63"/>
            <a:chExt cx="3160" cy="824"/>
          </a:xfrm>
        </p:grpSpPr>
        <p:sp>
          <p:nvSpPr>
            <p:cNvPr id="18438" name="文本框 6">
              <a:extLst>
                <a:ext uri="{FF2B5EF4-FFF2-40B4-BE49-F238E27FC236}">
                  <a16:creationId xmlns="" xmlns:a16="http://schemas.microsoft.com/office/drawing/2014/main" id="{DBD81DE1-35C5-4A83-A45F-34A846AA07C0}"/>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3" name="直线连接符 9">
              <a:extLst>
                <a:ext uri="{FF2B5EF4-FFF2-40B4-BE49-F238E27FC236}">
                  <a16:creationId xmlns="" xmlns:a16="http://schemas.microsoft.com/office/drawing/2014/main" id="{CD1B1597-6D64-459C-AD0B-E3816B9E2B7E}"/>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 xmlns:a16="http://schemas.microsoft.com/office/drawing/2014/main" id="{2CAC74B9-82ED-40D6-A3BC-C41966EF0BB5}"/>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BEBA8EAE-BF5A-486C-A8C5-ECC9F3942E4B}">
                <a14:imgProps xmlns:a14="http://schemas.microsoft.com/office/drawing/2010/main">
                  <a14:imgLayer r:embed="rId3">
                    <a14:imgEffect>
                      <a14:backgroundRemoval t="303" b="95827" l="4000" r="96118">
                        <a14:foregroundMark x1="39412" y1="18134" x2="45765" y2="13429"/>
                        <a14:foregroundMark x1="46471" y1="8877" x2="46059" y2="11988"/>
                        <a14:foregroundMark x1="26235" y1="9712" x2="25941" y2="3566"/>
                        <a14:foregroundMark x1="28412" y1="5387" x2="28412" y2="5387"/>
                        <a14:foregroundMark x1="26765" y1="2883" x2="26765" y2="2883"/>
                        <a14:foregroundMark x1="32588" y1="25114" x2="29765" y2="10395"/>
                        <a14:foregroundMark x1="19059" y1="48558" x2="20118" y2="52580"/>
                        <a14:foregroundMark x1="19588" y1="54552" x2="19588" y2="54552"/>
                        <a14:foregroundMark x1="21235" y1="46662" x2="21235" y2="46662"/>
                        <a14:foregroundMark x1="27176" y1="65250" x2="27176" y2="65250"/>
                        <a14:foregroundMark x1="33412" y1="54173" x2="33412" y2="54173"/>
                        <a14:foregroundMark x1="23000" y1="68361" x2="23000" y2="68361"/>
                        <a14:foregroundMark x1="22059" y1="70789" x2="23235" y2="68058"/>
                        <a14:foregroundMark x1="73765" y1="10926" x2="82176" y2="18816"/>
                        <a14:foregroundMark x1="85118" y1="6373" x2="91647" y2="7436"/>
                        <a14:foregroundMark x1="73471" y1="9939" x2="73059" y2="9181"/>
                        <a14:foregroundMark x1="68471" y1="38771" x2="68471" y2="38771"/>
                        <a14:foregroundMark x1="69118" y1="44765" x2="69118" y2="44765"/>
                        <a14:foregroundMark x1="74118" y1="45599" x2="74118" y2="45599"/>
                      </a14:backgroundRemoval>
                    </a14:imgEffect>
                  </a14:imgLayer>
                </a14:imgProps>
              </a:ext>
              <a:ext uri="{28A0092B-C50C-407E-A947-70E740481C1C}">
                <a14:useLocalDpi xmlns:a14="http://schemas.microsoft.com/office/drawing/2010/main" val="0"/>
              </a:ext>
            </a:extLst>
          </a:blip>
          <a:stretch>
            <a:fillRect/>
          </a:stretch>
        </p:blipFill>
        <p:spPr>
          <a:xfrm>
            <a:off x="79375" y="2620963"/>
            <a:ext cx="2534534" cy="1965009"/>
          </a:xfrm>
          <a:prstGeom prst="rect">
            <a:avLst/>
          </a:prstGeom>
        </p:spPr>
      </p:pic>
      <p:sp>
        <p:nvSpPr>
          <p:cNvPr id="9" name="Text Box 11">
            <a:extLst>
              <a:ext uri="{FF2B5EF4-FFF2-40B4-BE49-F238E27FC236}">
                <a16:creationId xmlns="" xmlns:a16="http://schemas.microsoft.com/office/drawing/2014/main" id="{05CD8FF3-D160-4DE8-9A5D-6ADFA59582A2}"/>
              </a:ext>
            </a:extLst>
          </p:cNvPr>
          <p:cNvSpPr txBox="1">
            <a:spLocks noChangeArrowheads="1"/>
          </p:cNvSpPr>
          <p:nvPr/>
        </p:nvSpPr>
        <p:spPr bwMode="auto">
          <a:xfrm>
            <a:off x="539750" y="1235075"/>
            <a:ext cx="813752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r>
              <a:rPr lang="en-US" altLang="zh-CN" sz="2800" b="1" dirty="0">
                <a:solidFill>
                  <a:srgbClr val="FF0000"/>
                </a:solidFill>
                <a:latin typeface="楷体" pitchFamily="49" charset="-122"/>
                <a:ea typeface="楷体" pitchFamily="49" charset="-122"/>
              </a:rPr>
              <a:t>    </a:t>
            </a:r>
            <a:r>
              <a:rPr lang="zh-CN" altLang="zh-CN" sz="2800" b="1" dirty="0">
                <a:latin typeface="楷体" pitchFamily="49" charset="-122"/>
                <a:ea typeface="楷体" pitchFamily="49" charset="-122"/>
              </a:rPr>
              <a:t>一瞬间</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她那修长美妙的身体犹如被空气托住了</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衬着蓝天白云</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酷似敦煌壁画中凌空翔舞的“</a:t>
            </a:r>
            <a:r>
              <a:rPr lang="zh-CN" altLang="zh-CN" sz="2800" b="1" u="sng" dirty="0">
                <a:uFill>
                  <a:solidFill>
                    <a:srgbClr val="FF0000"/>
                  </a:solidFill>
                </a:uFill>
                <a:latin typeface="楷体" pitchFamily="49" charset="-122"/>
                <a:ea typeface="楷体" pitchFamily="49" charset="-122"/>
              </a:rPr>
              <a:t>飞天</a:t>
            </a:r>
            <a:r>
              <a:rPr lang="zh-CN" altLang="zh-CN" sz="2800" b="1" dirty="0">
                <a:latin typeface="楷体" pitchFamily="49" charset="-122"/>
                <a:ea typeface="楷体" pitchFamily="49" charset="-122"/>
              </a:rPr>
              <a:t>”。</a:t>
            </a:r>
            <a:endParaRPr lang="zh-CN" altLang="en-US" sz="2800" b="1" dirty="0">
              <a:latin typeface="楷体" pitchFamily="49" charset="-122"/>
              <a:ea typeface="楷体" pitchFamily="49" charset="-122"/>
            </a:endParaRPr>
          </a:p>
        </p:txBody>
      </p:sp>
      <p:sp>
        <p:nvSpPr>
          <p:cNvPr id="22531" name="TextBox 1">
            <a:extLst>
              <a:ext uri="{FF2B5EF4-FFF2-40B4-BE49-F238E27FC236}">
                <a16:creationId xmlns="" xmlns:a16="http://schemas.microsoft.com/office/drawing/2014/main" id="{CF233647-05C4-4553-B19C-65A1773C0439}"/>
              </a:ext>
            </a:extLst>
          </p:cNvPr>
          <p:cNvSpPr txBox="1">
            <a:spLocks noChangeArrowheads="1"/>
          </p:cNvSpPr>
          <p:nvPr/>
        </p:nvSpPr>
        <p:spPr bwMode="auto">
          <a:xfrm>
            <a:off x="539750" y="536575"/>
            <a:ext cx="25923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黑体" panose="02010609060101010101" pitchFamily="49" charset="-122"/>
                <a:ea typeface="黑体" panose="02010609060101010101" pitchFamily="49" charset="-122"/>
              </a:rPr>
              <a:t>镜头二：起跳</a:t>
            </a:r>
          </a:p>
        </p:txBody>
      </p:sp>
      <p:sp>
        <p:nvSpPr>
          <p:cNvPr id="22532" name="矩形 1">
            <a:extLst>
              <a:ext uri="{FF2B5EF4-FFF2-40B4-BE49-F238E27FC236}">
                <a16:creationId xmlns="" xmlns:a16="http://schemas.microsoft.com/office/drawing/2014/main" id="{5D41F786-DBE6-4D2D-829C-4D5CC03B0DB9}"/>
              </a:ext>
            </a:extLst>
          </p:cNvPr>
          <p:cNvSpPr>
            <a:spLocks noChangeArrowheads="1"/>
          </p:cNvSpPr>
          <p:nvPr/>
        </p:nvSpPr>
        <p:spPr bwMode="auto">
          <a:xfrm>
            <a:off x="1657630" y="3075806"/>
            <a:ext cx="6984776"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运用比喻的修辞手法</a:t>
            </a:r>
            <a:r>
              <a:rPr lang="zh-CN" altLang="en-US"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把吕伟的美妙身姿比作敦煌壁画中凌空翔舞的“飞天”</a:t>
            </a:r>
            <a:r>
              <a:rPr lang="zh-CN" altLang="en-US"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生动形象地写出了她身姿的轻盈、潇洒。</a:t>
            </a:r>
            <a:endParaRPr lang="zh-CN" altLang="en-US" sz="2800" b="1" dirty="0">
              <a:latin typeface="楷体" panose="02010609060101010101" pitchFamily="49" charset="-122"/>
              <a:ea typeface="楷体" panose="02010609060101010101" pitchFamily="49" charset="-122"/>
            </a:endParaRPr>
          </a:p>
        </p:txBody>
      </p:sp>
      <p:grpSp>
        <p:nvGrpSpPr>
          <p:cNvPr id="19461" name="组合 15">
            <a:extLst>
              <a:ext uri="{FF2B5EF4-FFF2-40B4-BE49-F238E27FC236}">
                <a16:creationId xmlns="" xmlns:a16="http://schemas.microsoft.com/office/drawing/2014/main" id="{425DFE25-3304-4CB5-9558-B3CC7688F408}"/>
              </a:ext>
            </a:extLst>
          </p:cNvPr>
          <p:cNvGrpSpPr>
            <a:grpSpLocks/>
          </p:cNvGrpSpPr>
          <p:nvPr/>
        </p:nvGrpSpPr>
        <p:grpSpPr bwMode="auto">
          <a:xfrm>
            <a:off x="44450" y="-39688"/>
            <a:ext cx="2006600" cy="522288"/>
            <a:chOff x="70" y="-63"/>
            <a:chExt cx="3160" cy="824"/>
          </a:xfrm>
        </p:grpSpPr>
        <p:sp>
          <p:nvSpPr>
            <p:cNvPr id="19462" name="文本框 6">
              <a:extLst>
                <a:ext uri="{FF2B5EF4-FFF2-40B4-BE49-F238E27FC236}">
                  <a16:creationId xmlns="" xmlns:a16="http://schemas.microsoft.com/office/drawing/2014/main" id="{F5E1EBCE-01AE-4434-AF26-41E30F730DC6}"/>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2" name="直线连接符 9">
              <a:extLst>
                <a:ext uri="{FF2B5EF4-FFF2-40B4-BE49-F238E27FC236}">
                  <a16:creationId xmlns="" xmlns:a16="http://schemas.microsoft.com/office/drawing/2014/main" id="{F1C698B7-CB31-4310-AC0B-2B0C22DA9C09}"/>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5E9BB48F-0455-4E04-82A0-A9D30F01DE1F}"/>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randombar(horizontal)">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
            <a:extLst>
              <a:ext uri="{FF2B5EF4-FFF2-40B4-BE49-F238E27FC236}">
                <a16:creationId xmlns="" xmlns:a16="http://schemas.microsoft.com/office/drawing/2014/main" id="{31377F9A-5B38-42F3-BDD9-C82D8EFC4354}"/>
              </a:ext>
            </a:extLst>
          </p:cNvPr>
          <p:cNvSpPr>
            <a:spLocks noChangeArrowheads="1"/>
          </p:cNvSpPr>
          <p:nvPr/>
        </p:nvSpPr>
        <p:spPr bwMode="auto">
          <a:xfrm>
            <a:off x="449263" y="1289050"/>
            <a:ext cx="8280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defRPr/>
            </a:pPr>
            <a:r>
              <a:rPr lang="en-US" altLang="zh-CN" sz="2800" b="1" dirty="0">
                <a:solidFill>
                  <a:srgbClr val="000000"/>
                </a:solidFill>
                <a:latin typeface="楷体" pitchFamily="49" charset="-122"/>
                <a:ea typeface="楷体" pitchFamily="49" charset="-122"/>
              </a:rPr>
              <a:t>    </a:t>
            </a:r>
            <a:r>
              <a:rPr lang="zh-CN" altLang="zh-CN" sz="2800" b="1" dirty="0">
                <a:solidFill>
                  <a:srgbClr val="000000"/>
                </a:solidFill>
                <a:latin typeface="楷体" pitchFamily="49" charset="-122"/>
                <a:ea typeface="楷体" pitchFamily="49" charset="-122"/>
              </a:rPr>
              <a:t>紧接着</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是向前翻腾一周半</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同时伴随着</a:t>
            </a:r>
            <a:r>
              <a:rPr lang="zh-CN" altLang="zh-CN" sz="2800" b="1" u="sng" dirty="0">
                <a:uFill>
                  <a:solidFill>
                    <a:srgbClr val="FF0000"/>
                  </a:solidFill>
                </a:uFill>
                <a:latin typeface="楷体" pitchFamily="49" charset="-122"/>
                <a:ea typeface="楷体" pitchFamily="49" charset="-122"/>
              </a:rPr>
              <a:t>旋风般</a:t>
            </a:r>
            <a:r>
              <a:rPr lang="zh-CN" altLang="zh-CN" sz="2800" b="1" dirty="0">
                <a:latin typeface="楷体" pitchFamily="49" charset="-122"/>
                <a:ea typeface="楷体" pitchFamily="49" charset="-122"/>
              </a:rPr>
              <a:t>的空中转体三周</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动作</a:t>
            </a:r>
            <a:r>
              <a:rPr lang="zh-CN" altLang="zh-CN" sz="2800" b="1" u="sng" dirty="0">
                <a:uFill>
                  <a:solidFill>
                    <a:srgbClr val="FF0000"/>
                  </a:solidFill>
                </a:uFill>
                <a:latin typeface="楷体" pitchFamily="49" charset="-122"/>
                <a:ea typeface="楷体" pitchFamily="49" charset="-122"/>
              </a:rPr>
              <a:t>疾如流星</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又潇洒自如</a:t>
            </a:r>
            <a:r>
              <a:rPr lang="zh-CN" altLang="en-US" sz="2800" b="1" dirty="0">
                <a:latin typeface="楷体" pitchFamily="49" charset="-122"/>
                <a:ea typeface="楷体" pitchFamily="49" charset="-122"/>
              </a:rPr>
              <a:t>。</a:t>
            </a:r>
          </a:p>
        </p:txBody>
      </p:sp>
      <p:sp>
        <p:nvSpPr>
          <p:cNvPr id="23555" name="TextBox 1">
            <a:extLst>
              <a:ext uri="{FF2B5EF4-FFF2-40B4-BE49-F238E27FC236}">
                <a16:creationId xmlns="" xmlns:a16="http://schemas.microsoft.com/office/drawing/2014/main" id="{68649851-9AC7-4620-9BF4-E46ED4F9310B}"/>
              </a:ext>
            </a:extLst>
          </p:cNvPr>
          <p:cNvSpPr txBox="1">
            <a:spLocks noChangeArrowheads="1"/>
          </p:cNvSpPr>
          <p:nvPr/>
        </p:nvSpPr>
        <p:spPr bwMode="auto">
          <a:xfrm>
            <a:off x="539750" y="536575"/>
            <a:ext cx="25923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黑体" panose="02010609060101010101" pitchFamily="49" charset="-122"/>
                <a:ea typeface="黑体" panose="02010609060101010101" pitchFamily="49" charset="-122"/>
              </a:rPr>
              <a:t>镜头三：腾空</a:t>
            </a:r>
          </a:p>
        </p:txBody>
      </p:sp>
      <p:sp>
        <p:nvSpPr>
          <p:cNvPr id="23556" name="矩形 1">
            <a:extLst>
              <a:ext uri="{FF2B5EF4-FFF2-40B4-BE49-F238E27FC236}">
                <a16:creationId xmlns="" xmlns:a16="http://schemas.microsoft.com/office/drawing/2014/main" id="{A6B733C0-5385-4DC5-8A2D-928BA02C8BF8}"/>
              </a:ext>
            </a:extLst>
          </p:cNvPr>
          <p:cNvSpPr>
            <a:spLocks noChangeArrowheads="1"/>
          </p:cNvSpPr>
          <p:nvPr/>
        </p:nvSpPr>
        <p:spPr bwMode="auto">
          <a:xfrm>
            <a:off x="490670" y="2571750"/>
            <a:ext cx="819758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运用比喻的修辞手法</a:t>
            </a:r>
            <a:r>
              <a:rPr lang="zh-CN" altLang="en-US"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把她在空中转体的速度比作旋风</a:t>
            </a:r>
            <a:r>
              <a:rPr lang="zh-CN" altLang="en-US"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把她翻腾的动作比作流星</a:t>
            </a:r>
            <a:r>
              <a:rPr lang="zh-CN" altLang="en-US"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生动形象地写出了她动作的娴熟</a:t>
            </a:r>
            <a:r>
              <a:rPr lang="zh-CN" altLang="en-US"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体现了她的沉静。</a:t>
            </a:r>
            <a:endParaRPr lang="zh-CN" altLang="en-US" sz="2800" b="1" dirty="0">
              <a:solidFill>
                <a:srgbClr val="0000FF"/>
              </a:solidFill>
              <a:latin typeface="楷体" panose="02010609060101010101" pitchFamily="49" charset="-122"/>
              <a:ea typeface="楷体" panose="02010609060101010101" pitchFamily="49" charset="-122"/>
            </a:endParaRPr>
          </a:p>
        </p:txBody>
      </p:sp>
      <p:grpSp>
        <p:nvGrpSpPr>
          <p:cNvPr id="20485" name="组合 15">
            <a:extLst>
              <a:ext uri="{FF2B5EF4-FFF2-40B4-BE49-F238E27FC236}">
                <a16:creationId xmlns="" xmlns:a16="http://schemas.microsoft.com/office/drawing/2014/main" id="{4817BC1A-31DD-4280-A34C-469534FCB89F}"/>
              </a:ext>
            </a:extLst>
          </p:cNvPr>
          <p:cNvGrpSpPr>
            <a:grpSpLocks/>
          </p:cNvGrpSpPr>
          <p:nvPr/>
        </p:nvGrpSpPr>
        <p:grpSpPr bwMode="auto">
          <a:xfrm>
            <a:off x="44450" y="-39688"/>
            <a:ext cx="2006600" cy="522288"/>
            <a:chOff x="70" y="-63"/>
            <a:chExt cx="3160" cy="824"/>
          </a:xfrm>
        </p:grpSpPr>
        <p:sp>
          <p:nvSpPr>
            <p:cNvPr id="20486" name="文本框 6">
              <a:extLst>
                <a:ext uri="{FF2B5EF4-FFF2-40B4-BE49-F238E27FC236}">
                  <a16:creationId xmlns="" xmlns:a16="http://schemas.microsoft.com/office/drawing/2014/main" id="{D4AE2B67-2439-4C54-AE6B-E17A2B784D44}"/>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1" name="直线连接符 9">
              <a:extLst>
                <a:ext uri="{FF2B5EF4-FFF2-40B4-BE49-F238E27FC236}">
                  <a16:creationId xmlns="" xmlns:a16="http://schemas.microsoft.com/office/drawing/2014/main" id="{D5CAEA07-700E-4D26-871D-8F1093541BF8}"/>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 xmlns:a16="http://schemas.microsoft.com/office/drawing/2014/main" id="{A428C2D9-DC28-455A-A92E-6D1B0F7D368D}"/>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randombar(horizontal)">
                                      <p:cBhvr>
                                        <p:cTn id="7" dur="5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8">
            <a:extLst>
              <a:ext uri="{FF2B5EF4-FFF2-40B4-BE49-F238E27FC236}">
                <a16:creationId xmlns="" xmlns:a16="http://schemas.microsoft.com/office/drawing/2014/main" id="{30588A01-58F4-4039-B25A-7D0A514924A4}"/>
              </a:ext>
            </a:extLst>
          </p:cNvPr>
          <p:cNvSpPr>
            <a:spLocks noChangeArrowheads="1"/>
          </p:cNvSpPr>
          <p:nvPr/>
        </p:nvSpPr>
        <p:spPr bwMode="auto">
          <a:xfrm>
            <a:off x="449263" y="1058863"/>
            <a:ext cx="842486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defRPr/>
            </a:pPr>
            <a:r>
              <a:rPr lang="en-US" altLang="zh-CN" sz="2800" b="1" dirty="0">
                <a:solidFill>
                  <a:srgbClr val="000000"/>
                </a:solidFill>
                <a:latin typeface="楷体" pitchFamily="49" charset="-122"/>
                <a:ea typeface="楷体" pitchFamily="49" charset="-122"/>
              </a:rPr>
              <a:t>    </a:t>
            </a:r>
            <a:r>
              <a:rPr lang="zh-CN" altLang="zh-CN" sz="2800" b="1" dirty="0">
                <a:solidFill>
                  <a:srgbClr val="000000"/>
                </a:solidFill>
                <a:latin typeface="楷体" pitchFamily="49" charset="-122"/>
                <a:ea typeface="楷体" pitchFamily="49" charset="-122"/>
              </a:rPr>
              <a:t>她已经展开身体</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像</a:t>
            </a:r>
            <a:r>
              <a:rPr lang="zh-CN" altLang="zh-CN" sz="2800" b="1" u="sng" dirty="0">
                <a:uFill>
                  <a:solidFill>
                    <a:srgbClr val="FF0000"/>
                  </a:solidFill>
                </a:uFill>
                <a:latin typeface="楷体" pitchFamily="49" charset="-122"/>
                <a:ea typeface="楷体" pitchFamily="49" charset="-122"/>
              </a:rPr>
              <a:t>轻盈的、笔直的箭</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“哧”地</a:t>
            </a:r>
            <a:r>
              <a:rPr lang="zh-CN" altLang="zh-CN" sz="2800" b="1" u="sng" dirty="0">
                <a:solidFill>
                  <a:srgbClr val="000000"/>
                </a:solidFill>
                <a:uFill>
                  <a:solidFill>
                    <a:srgbClr val="FF0000"/>
                  </a:solidFill>
                </a:uFill>
                <a:latin typeface="楷体" pitchFamily="49" charset="-122"/>
                <a:ea typeface="楷体" pitchFamily="49" charset="-122"/>
              </a:rPr>
              <a:t>插</a:t>
            </a:r>
            <a:r>
              <a:rPr lang="zh-CN" altLang="zh-CN" sz="2800" b="1" dirty="0">
                <a:solidFill>
                  <a:srgbClr val="000000"/>
                </a:solidFill>
                <a:latin typeface="楷体" pitchFamily="49" charset="-122"/>
                <a:ea typeface="楷体" pitchFamily="49" charset="-122"/>
              </a:rPr>
              <a:t>进碧波之中</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几串白色的气泡拥抱了这位自天而降的仙女</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四面水花则悄然不惊。</a:t>
            </a:r>
            <a:endParaRPr lang="zh-CN" altLang="en-US" sz="2800" b="1" dirty="0">
              <a:solidFill>
                <a:srgbClr val="000000"/>
              </a:solidFill>
              <a:latin typeface="楷体" pitchFamily="49" charset="-122"/>
              <a:ea typeface="楷体" pitchFamily="49" charset="-122"/>
            </a:endParaRPr>
          </a:p>
        </p:txBody>
      </p:sp>
      <p:sp>
        <p:nvSpPr>
          <p:cNvPr id="24579" name="TextBox 1">
            <a:extLst>
              <a:ext uri="{FF2B5EF4-FFF2-40B4-BE49-F238E27FC236}">
                <a16:creationId xmlns="" xmlns:a16="http://schemas.microsoft.com/office/drawing/2014/main" id="{6EEB3724-85C6-4D1D-9984-1269FFA4614B}"/>
              </a:ext>
            </a:extLst>
          </p:cNvPr>
          <p:cNvSpPr txBox="1">
            <a:spLocks noChangeArrowheads="1"/>
          </p:cNvSpPr>
          <p:nvPr/>
        </p:nvSpPr>
        <p:spPr bwMode="auto">
          <a:xfrm>
            <a:off x="539750" y="536575"/>
            <a:ext cx="25923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黑体" panose="02010609060101010101" pitchFamily="49" charset="-122"/>
                <a:ea typeface="黑体" panose="02010609060101010101" pitchFamily="49" charset="-122"/>
              </a:rPr>
              <a:t>镜头四：入水</a:t>
            </a:r>
          </a:p>
        </p:txBody>
      </p:sp>
      <p:sp>
        <p:nvSpPr>
          <p:cNvPr id="24580" name="矩形 1">
            <a:extLst>
              <a:ext uri="{FF2B5EF4-FFF2-40B4-BE49-F238E27FC236}">
                <a16:creationId xmlns="" xmlns:a16="http://schemas.microsoft.com/office/drawing/2014/main" id="{82352B6E-0FB7-4FCF-80E4-A54EAEA3082D}"/>
              </a:ext>
            </a:extLst>
          </p:cNvPr>
          <p:cNvSpPr>
            <a:spLocks noChangeArrowheads="1"/>
          </p:cNvSpPr>
          <p:nvPr/>
        </p:nvSpPr>
        <p:spPr bwMode="auto">
          <a:xfrm>
            <a:off x="430213" y="2586038"/>
            <a:ext cx="8462962"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dirty="0">
                <a:solidFill>
                  <a:srgbClr val="0000FF"/>
                </a:solidFill>
                <a:latin typeface="楷体" panose="02010609060101010101" pitchFamily="49" charset="-122"/>
                <a:ea typeface="楷体" panose="02010609060101010101" pitchFamily="49" charset="-122"/>
              </a:rPr>
              <a:t>    </a:t>
            </a:r>
            <a:r>
              <a:rPr lang="zh-CN" altLang="zh-CN" sz="2800" b="1" dirty="0">
                <a:solidFill>
                  <a:srgbClr val="0000FF"/>
                </a:solidFill>
                <a:latin typeface="楷体" panose="02010609060101010101" pitchFamily="49" charset="-122"/>
                <a:ea typeface="楷体" panose="02010609060101010101" pitchFamily="49" charset="-122"/>
              </a:rPr>
              <a:t>用一个比喻“像轻盈的、笔直的箭”</a:t>
            </a:r>
            <a:r>
              <a:rPr lang="zh-CN" altLang="en-US"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一个动词“插”</a:t>
            </a:r>
            <a:r>
              <a:rPr lang="zh-CN" altLang="en-US"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形象地写出了吕伟入水时的水花之小</a:t>
            </a:r>
            <a:r>
              <a:rPr lang="zh-CN" altLang="en-US"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作者抓住跳水动作每个阶段的独特之处</a:t>
            </a:r>
            <a:r>
              <a:rPr lang="zh-CN" altLang="en-US"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把高难度动作分解成一连串特写镜头、慢镜头</a:t>
            </a:r>
            <a:r>
              <a:rPr lang="zh-CN" altLang="en-US"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描写出吕伟精彩瞬间的具体形象</a:t>
            </a:r>
            <a:r>
              <a:rPr lang="zh-CN" altLang="en-US"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给读者留下深刻的印象。</a:t>
            </a:r>
            <a:endParaRPr lang="zh-CN" altLang="en-US" sz="2800" b="1" dirty="0">
              <a:solidFill>
                <a:srgbClr val="0000FF"/>
              </a:solidFill>
              <a:latin typeface="楷体" panose="02010609060101010101" pitchFamily="49" charset="-122"/>
              <a:ea typeface="楷体" panose="02010609060101010101" pitchFamily="49" charset="-122"/>
            </a:endParaRPr>
          </a:p>
        </p:txBody>
      </p:sp>
      <p:grpSp>
        <p:nvGrpSpPr>
          <p:cNvPr id="21509" name="组合 15">
            <a:extLst>
              <a:ext uri="{FF2B5EF4-FFF2-40B4-BE49-F238E27FC236}">
                <a16:creationId xmlns="" xmlns:a16="http://schemas.microsoft.com/office/drawing/2014/main" id="{6727EDF3-BC8C-494D-9F5A-DF2FED004B00}"/>
              </a:ext>
            </a:extLst>
          </p:cNvPr>
          <p:cNvGrpSpPr>
            <a:grpSpLocks/>
          </p:cNvGrpSpPr>
          <p:nvPr/>
        </p:nvGrpSpPr>
        <p:grpSpPr bwMode="auto">
          <a:xfrm>
            <a:off x="44450" y="-39688"/>
            <a:ext cx="2006600" cy="522288"/>
            <a:chOff x="70" y="-63"/>
            <a:chExt cx="3160" cy="824"/>
          </a:xfrm>
        </p:grpSpPr>
        <p:sp>
          <p:nvSpPr>
            <p:cNvPr id="21510" name="文本框 6">
              <a:extLst>
                <a:ext uri="{FF2B5EF4-FFF2-40B4-BE49-F238E27FC236}">
                  <a16:creationId xmlns="" xmlns:a16="http://schemas.microsoft.com/office/drawing/2014/main" id="{C1437936-1617-48F2-A28B-C71C26FCAC66}"/>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1" name="直线连接符 9">
              <a:extLst>
                <a:ext uri="{FF2B5EF4-FFF2-40B4-BE49-F238E27FC236}">
                  <a16:creationId xmlns="" xmlns:a16="http://schemas.microsoft.com/office/drawing/2014/main" id="{9B9F869A-D2D3-47E2-AE23-620C22115BBC}"/>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 xmlns:a16="http://schemas.microsoft.com/office/drawing/2014/main" id="{525F4258-F6B5-4273-926F-930736784ADD}"/>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randombar(horizontal)">
                                      <p:cBhvr>
                                        <p:cTn id="7"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https://timgsa.baidu.com/timg?image&amp;quality=80&amp;size=b9999_10000&amp;sec=1552903877749&amp;di=60b0041ee934815bcb986899af7cb6bd&amp;imgtype=0&amp;src=http%3A%2F%2Fmmbiz.qpic.cn%2Fmmbiz_jpg%2FQLW2o04HicX8yRVvbx1MRVtZ1NJAYRaGkyCn6anEJs4D90KcqZAwFGbtJdf9X9FISznSFKt3J5icHrrqaqGxF4EA%2F640%3Fwx_fmt%3Djpeg">
            <a:extLst>
              <a:ext uri="{FF2B5EF4-FFF2-40B4-BE49-F238E27FC236}">
                <a16:creationId xmlns="" xmlns:a16="http://schemas.microsoft.com/office/drawing/2014/main" id="{767695C7-023F-49BD-96E7-860686BEDE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1" y="552291"/>
            <a:ext cx="6047953" cy="4243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0B26810D-D0BA-46AB-8C23-16944EDF0C1C}"/>
              </a:ext>
            </a:extLst>
          </p:cNvPr>
          <p:cNvGrpSpPr>
            <a:grpSpLocks/>
          </p:cNvGrpSpPr>
          <p:nvPr/>
        </p:nvGrpSpPr>
        <p:grpSpPr bwMode="auto">
          <a:xfrm>
            <a:off x="808038" y="1058863"/>
            <a:ext cx="7527925" cy="3241675"/>
            <a:chOff x="1187450" y="1058863"/>
            <a:chExt cx="7527925" cy="3241675"/>
          </a:xfrm>
        </p:grpSpPr>
        <p:pic>
          <p:nvPicPr>
            <p:cNvPr id="22535" name="圆角矩形 13">
              <a:extLst>
                <a:ext uri="{FF2B5EF4-FFF2-40B4-BE49-F238E27FC236}">
                  <a16:creationId xmlns="" xmlns:a16="http://schemas.microsoft.com/office/drawing/2014/main" id="{F65EDF9F-B048-4C5D-A996-C1F7DB2A7E3B}"/>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1058863"/>
              <a:ext cx="6807200"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6" name="矩形 3">
              <a:extLst>
                <a:ext uri="{FF2B5EF4-FFF2-40B4-BE49-F238E27FC236}">
                  <a16:creationId xmlns="" xmlns:a16="http://schemas.microsoft.com/office/drawing/2014/main" id="{B672EB72-DCA3-46E4-877F-106D85D487F4}"/>
                </a:ext>
              </a:extLst>
            </p:cNvPr>
            <p:cNvSpPr>
              <a:spLocks noChangeArrowheads="1"/>
            </p:cNvSpPr>
            <p:nvPr/>
          </p:nvSpPr>
          <p:spPr bwMode="auto">
            <a:xfrm>
              <a:off x="2699792" y="1546264"/>
              <a:ext cx="5688631" cy="1816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solidFill>
                    <a:srgbClr val="A96A00"/>
                  </a:solidFill>
                  <a:latin typeface="黑体" panose="02010609060101010101" pitchFamily="49" charset="-122"/>
                  <a:ea typeface="黑体" panose="02010609060101010101" pitchFamily="49" charset="-122"/>
                </a:rPr>
                <a:t>    </a:t>
              </a:r>
              <a:r>
                <a:rPr lang="zh-CN" altLang="en-US" sz="2800">
                  <a:solidFill>
                    <a:srgbClr val="A96A00"/>
                  </a:solidFill>
                  <a:latin typeface="黑体" panose="02010609060101010101" pitchFamily="49" charset="-122"/>
                  <a:ea typeface="黑体" panose="02010609060101010101" pitchFamily="49" charset="-122"/>
                </a:rPr>
                <a:t>除了吕伟跳水的四个镜头，作者还描写了观众的反应、裁判评分等内容。从文中找出相关语句，说说其作用。</a:t>
              </a:r>
            </a:p>
          </p:txBody>
        </p:sp>
        <p:pic>
          <p:nvPicPr>
            <p:cNvPr id="22537" name="图片 1">
              <a:extLst>
                <a:ext uri="{FF2B5EF4-FFF2-40B4-BE49-F238E27FC236}">
                  <a16:creationId xmlns="" xmlns:a16="http://schemas.microsoft.com/office/drawing/2014/main" id="{A9B90E4A-AC8D-4DC2-83FF-201B7521A2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185102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31" name="组合 15">
            <a:extLst>
              <a:ext uri="{FF2B5EF4-FFF2-40B4-BE49-F238E27FC236}">
                <a16:creationId xmlns="" xmlns:a16="http://schemas.microsoft.com/office/drawing/2014/main" id="{AAFCA109-3F8C-4B68-A8CD-B4C620772400}"/>
              </a:ext>
            </a:extLst>
          </p:cNvPr>
          <p:cNvGrpSpPr>
            <a:grpSpLocks/>
          </p:cNvGrpSpPr>
          <p:nvPr/>
        </p:nvGrpSpPr>
        <p:grpSpPr bwMode="auto">
          <a:xfrm>
            <a:off x="44450" y="-39688"/>
            <a:ext cx="2006600" cy="522288"/>
            <a:chOff x="70" y="-63"/>
            <a:chExt cx="3160" cy="824"/>
          </a:xfrm>
        </p:grpSpPr>
        <p:sp>
          <p:nvSpPr>
            <p:cNvPr id="22532" name="文本框 6">
              <a:extLst>
                <a:ext uri="{FF2B5EF4-FFF2-40B4-BE49-F238E27FC236}">
                  <a16:creationId xmlns="" xmlns:a16="http://schemas.microsoft.com/office/drawing/2014/main" id="{D9C61989-236C-4E4B-9F71-5B3915E0EBCF}"/>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2" name="直线连接符 9">
              <a:extLst>
                <a:ext uri="{FF2B5EF4-FFF2-40B4-BE49-F238E27FC236}">
                  <a16:creationId xmlns="" xmlns:a16="http://schemas.microsoft.com/office/drawing/2014/main" id="{6B18C70E-2852-4702-852B-9B98DE1921BE}"/>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9DCC3DA6-7F5C-43F0-AAB2-40370AE2D322}"/>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7">
            <a:extLst>
              <a:ext uri="{FF2B5EF4-FFF2-40B4-BE49-F238E27FC236}">
                <a16:creationId xmlns="" xmlns:a16="http://schemas.microsoft.com/office/drawing/2014/main" id="{15F4F7CB-5EB1-4BAE-A8A8-34707103F2FC}"/>
              </a:ext>
            </a:extLst>
          </p:cNvPr>
          <p:cNvSpPr>
            <a:spLocks noChangeArrowheads="1"/>
          </p:cNvSpPr>
          <p:nvPr/>
        </p:nvSpPr>
        <p:spPr bwMode="auto">
          <a:xfrm>
            <a:off x="468313" y="1995488"/>
            <a:ext cx="828040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solidFill>
                  <a:srgbClr val="FF0000"/>
                </a:solidFill>
                <a:latin typeface="楷体" panose="02010609060101010101" pitchFamily="49" charset="-122"/>
                <a:ea typeface="楷体" panose="02010609060101010101" pitchFamily="49" charset="-122"/>
              </a:rPr>
              <a:t>    </a:t>
            </a:r>
            <a:r>
              <a:rPr lang="zh-CN" altLang="zh-CN" sz="2800" b="1">
                <a:solidFill>
                  <a:srgbClr val="FF0000"/>
                </a:solidFill>
                <a:latin typeface="楷体" panose="02010609060101010101" pitchFamily="49" charset="-122"/>
                <a:ea typeface="楷体" panose="02010609060101010101" pitchFamily="49" charset="-122"/>
              </a:rPr>
              <a:t>这里使用了侧面烘托的手法</a:t>
            </a:r>
            <a:r>
              <a:rPr lang="zh-CN" altLang="en-US" sz="2800" b="1">
                <a:solidFill>
                  <a:srgbClr val="FF0000"/>
                </a:solidFill>
                <a:latin typeface="楷体" panose="02010609060101010101" pitchFamily="49" charset="-122"/>
                <a:ea typeface="楷体" panose="02010609060101010101" pitchFamily="49" charset="-122"/>
              </a:rPr>
              <a:t>，</a:t>
            </a:r>
            <a:r>
              <a:rPr lang="en-US" altLang="zh-CN"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如梦初醒</a:t>
            </a:r>
            <a:r>
              <a:rPr lang="en-US" altLang="zh-CN"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写出了观众被吕伟优美的跳水动作所陶醉</a:t>
            </a:r>
            <a:r>
              <a:rPr lang="zh-CN" altLang="en-US"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沉浸在艺术享受之中；</a:t>
            </a:r>
            <a:r>
              <a:rPr lang="en-US" altLang="zh-CN"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震耳欲聋的掌声和欢呼声</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写出观众被吕伟的表演征服</a:t>
            </a:r>
            <a:r>
              <a:rPr lang="zh-CN" altLang="en-US"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用鼓掌和欢呼表达由衷的赞赏。这样的手法</a:t>
            </a:r>
            <a:r>
              <a:rPr lang="zh-CN" altLang="en-US"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把气氛推向高潮</a:t>
            </a:r>
            <a:r>
              <a:rPr lang="zh-CN" altLang="en-US" sz="2800" b="1">
                <a:solidFill>
                  <a:srgbClr val="FF0000"/>
                </a:solidFill>
                <a:latin typeface="楷体" panose="02010609060101010101" pitchFamily="49" charset="-122"/>
                <a:ea typeface="楷体" panose="02010609060101010101" pitchFamily="49" charset="-122"/>
              </a:rPr>
              <a:t>，</a:t>
            </a:r>
            <a:r>
              <a:rPr lang="zh-CN" altLang="zh-CN" sz="2800" b="1">
                <a:solidFill>
                  <a:srgbClr val="FF0000"/>
                </a:solidFill>
                <a:latin typeface="楷体" panose="02010609060101010101" pitchFamily="49" charset="-122"/>
                <a:ea typeface="楷体" panose="02010609060101010101" pitchFamily="49" charset="-122"/>
              </a:rPr>
              <a:t>让读者有一种酣畅淋漓的精神享受。</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26627" name="矩形 9">
            <a:extLst>
              <a:ext uri="{FF2B5EF4-FFF2-40B4-BE49-F238E27FC236}">
                <a16:creationId xmlns="" xmlns:a16="http://schemas.microsoft.com/office/drawing/2014/main" id="{1FAD81F2-5E26-4A2F-969E-D3CD36AED10A}"/>
              </a:ext>
            </a:extLst>
          </p:cNvPr>
          <p:cNvSpPr>
            <a:spLocks noChangeArrowheads="1"/>
          </p:cNvSpPr>
          <p:nvPr/>
        </p:nvSpPr>
        <p:spPr bwMode="auto">
          <a:xfrm>
            <a:off x="468313" y="842963"/>
            <a:ext cx="82804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800" b="1" dirty="0">
                <a:solidFill>
                  <a:srgbClr val="FF0000"/>
                </a:solidFill>
                <a:latin typeface="楷体" pitchFamily="49" charset="-122"/>
                <a:ea typeface="楷体" pitchFamily="49" charset="-122"/>
              </a:rPr>
              <a:t>    </a:t>
            </a:r>
            <a:r>
              <a:rPr lang="zh-CN" altLang="zh-CN" sz="2800" b="1" u="sng" dirty="0">
                <a:uFill>
                  <a:solidFill>
                    <a:srgbClr val="FF0000"/>
                  </a:solidFill>
                </a:uFill>
                <a:latin typeface="楷体" pitchFamily="49" charset="-122"/>
                <a:ea typeface="楷体" pitchFamily="49" charset="-122"/>
              </a:rPr>
              <a:t>如梦初醒</a:t>
            </a:r>
            <a:r>
              <a:rPr lang="zh-CN" altLang="zh-CN" sz="2800" b="1" dirty="0">
                <a:solidFill>
                  <a:srgbClr val="000000"/>
                </a:solidFill>
                <a:latin typeface="楷体" pitchFamily="49" charset="-122"/>
                <a:ea typeface="楷体" pitchFamily="49" charset="-122"/>
              </a:rPr>
              <a:t>的观众用</a:t>
            </a:r>
            <a:r>
              <a:rPr lang="zh-CN" altLang="zh-CN" sz="2800" b="1" u="sng" dirty="0">
                <a:uFill>
                  <a:solidFill>
                    <a:srgbClr val="FF0000"/>
                  </a:solidFill>
                </a:uFill>
                <a:latin typeface="楷体" pitchFamily="49" charset="-122"/>
                <a:ea typeface="楷体" pitchFamily="49" charset="-122"/>
              </a:rPr>
              <a:t>震耳欲聋</a:t>
            </a:r>
            <a:r>
              <a:rPr lang="zh-CN" altLang="zh-CN" sz="2800" b="1" u="sng" dirty="0">
                <a:solidFill>
                  <a:srgbClr val="000000"/>
                </a:solidFill>
                <a:uFill>
                  <a:solidFill>
                    <a:srgbClr val="FF0000"/>
                  </a:solidFill>
                </a:uFill>
                <a:latin typeface="楷体" pitchFamily="49" charset="-122"/>
                <a:ea typeface="楷体" pitchFamily="49" charset="-122"/>
              </a:rPr>
              <a:t>的掌声和欢呼声</a:t>
            </a:r>
            <a:r>
              <a:rPr lang="zh-CN" altLang="en-US" sz="2800" b="1" dirty="0">
                <a:solidFill>
                  <a:srgbClr val="000000"/>
                </a:solidFill>
                <a:latin typeface="楷体" pitchFamily="49" charset="-122"/>
                <a:ea typeface="楷体" pitchFamily="49" charset="-122"/>
              </a:rPr>
              <a:t>，</a:t>
            </a:r>
            <a:r>
              <a:rPr lang="zh-CN" altLang="zh-CN" sz="2800" b="1" dirty="0">
                <a:solidFill>
                  <a:srgbClr val="000000"/>
                </a:solidFill>
                <a:latin typeface="楷体" pitchFamily="49" charset="-122"/>
                <a:ea typeface="楷体" pitchFamily="49" charset="-122"/>
              </a:rPr>
              <a:t>来向他们喜爱的运动员表达由衷的赞赏。</a:t>
            </a:r>
            <a:endParaRPr lang="zh-CN" altLang="en-US" b="1" dirty="0">
              <a:solidFill>
                <a:srgbClr val="000000"/>
              </a:solidFill>
              <a:latin typeface="楷体" pitchFamily="49" charset="-122"/>
              <a:ea typeface="楷体" pitchFamily="49" charset="-122"/>
            </a:endParaRPr>
          </a:p>
        </p:txBody>
      </p:sp>
      <p:grpSp>
        <p:nvGrpSpPr>
          <p:cNvPr id="23556" name="组合 15">
            <a:extLst>
              <a:ext uri="{FF2B5EF4-FFF2-40B4-BE49-F238E27FC236}">
                <a16:creationId xmlns="" xmlns:a16="http://schemas.microsoft.com/office/drawing/2014/main" id="{81999FBB-15D6-45B3-802F-391D0F7C8343}"/>
              </a:ext>
            </a:extLst>
          </p:cNvPr>
          <p:cNvGrpSpPr>
            <a:grpSpLocks/>
          </p:cNvGrpSpPr>
          <p:nvPr/>
        </p:nvGrpSpPr>
        <p:grpSpPr bwMode="auto">
          <a:xfrm>
            <a:off x="44450" y="-39688"/>
            <a:ext cx="2006600" cy="522288"/>
            <a:chOff x="70" y="-63"/>
            <a:chExt cx="3160" cy="824"/>
          </a:xfrm>
        </p:grpSpPr>
        <p:sp>
          <p:nvSpPr>
            <p:cNvPr id="23557" name="文本框 6">
              <a:extLst>
                <a:ext uri="{FF2B5EF4-FFF2-40B4-BE49-F238E27FC236}">
                  <a16:creationId xmlns="" xmlns:a16="http://schemas.microsoft.com/office/drawing/2014/main" id="{548089F6-47AB-4A6C-9864-BEE65C53A3B1}"/>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26844FE2-CEBD-4253-8F77-527B4651A2EA}"/>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3A9E907F-7D4E-4F64-AC10-E850E8C008FD}"/>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randombar(horizontal)">
                                      <p:cBhvr>
                                        <p:cTn id="7"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5">
            <a:extLst>
              <a:ext uri="{FF2B5EF4-FFF2-40B4-BE49-F238E27FC236}">
                <a16:creationId xmlns="" xmlns:a16="http://schemas.microsoft.com/office/drawing/2014/main" id="{DFEBAAFA-635B-4AE2-B92C-971EE15161DC}"/>
              </a:ext>
            </a:extLst>
          </p:cNvPr>
          <p:cNvSpPr txBox="1">
            <a:spLocks noChangeArrowheads="1"/>
          </p:cNvSpPr>
          <p:nvPr/>
        </p:nvSpPr>
        <p:spPr bwMode="auto">
          <a:xfrm>
            <a:off x="900113" y="1058863"/>
            <a:ext cx="76327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r>
              <a:rPr lang="zh-CN" altLang="en-US" sz="2800" b="1" dirty="0">
                <a:latin typeface="楷体" pitchFamily="49" charset="-122"/>
                <a:ea typeface="楷体" pitchFamily="49" charset="-122"/>
              </a:rPr>
              <a:t>    她的这个动作“</a:t>
            </a:r>
            <a:r>
              <a:rPr lang="en-US" altLang="zh-CN" sz="2800" b="1" dirty="0">
                <a:latin typeface="楷体" pitchFamily="49" charset="-122"/>
                <a:ea typeface="楷体" pitchFamily="49" charset="-122"/>
              </a:rPr>
              <a:t>5136</a:t>
            </a:r>
            <a:r>
              <a:rPr lang="zh-CN" altLang="en-US" sz="2800" b="1" dirty="0">
                <a:latin typeface="楷体" pitchFamily="49" charset="-122"/>
                <a:ea typeface="楷体" pitchFamily="49" charset="-122"/>
              </a:rPr>
              <a:t>”，让几位裁判亮出了</a:t>
            </a:r>
            <a:r>
              <a:rPr lang="en-US" altLang="zh-CN" sz="2800" b="1" u="sng" dirty="0">
                <a:uFill>
                  <a:solidFill>
                    <a:srgbClr val="FF0000"/>
                  </a:solidFill>
                </a:uFill>
                <a:latin typeface="楷体" pitchFamily="49" charset="-122"/>
                <a:ea typeface="楷体" pitchFamily="49" charset="-122"/>
              </a:rPr>
              <a:t>9.5</a:t>
            </a:r>
            <a:r>
              <a:rPr lang="zh-CN" altLang="en-US" sz="2800" b="1" u="sng" dirty="0">
                <a:uFill>
                  <a:solidFill>
                    <a:srgbClr val="FF0000"/>
                  </a:solidFill>
                </a:uFill>
                <a:latin typeface="楷体" pitchFamily="49" charset="-122"/>
                <a:ea typeface="楷体" pitchFamily="49" charset="-122"/>
              </a:rPr>
              <a:t>分</a:t>
            </a:r>
            <a:r>
              <a:rPr lang="zh-CN" altLang="en-US" sz="2800" b="1" dirty="0">
                <a:latin typeface="楷体" pitchFamily="49" charset="-122"/>
                <a:ea typeface="楷体" pitchFamily="49" charset="-122"/>
              </a:rPr>
              <a:t>的高分。</a:t>
            </a:r>
            <a:endParaRPr lang="en-US" altLang="zh-CN" sz="2800" b="1" dirty="0">
              <a:latin typeface="楷体" pitchFamily="49" charset="-122"/>
              <a:ea typeface="楷体" pitchFamily="49" charset="-122"/>
            </a:endParaRPr>
          </a:p>
        </p:txBody>
      </p:sp>
      <p:sp>
        <p:nvSpPr>
          <p:cNvPr id="27651" name="TextBox 6">
            <a:extLst>
              <a:ext uri="{FF2B5EF4-FFF2-40B4-BE49-F238E27FC236}">
                <a16:creationId xmlns="" xmlns:a16="http://schemas.microsoft.com/office/drawing/2014/main" id="{FBFD87F0-D5A9-43D7-A82E-906C41B7981C}"/>
              </a:ext>
            </a:extLst>
          </p:cNvPr>
          <p:cNvSpPr txBox="1">
            <a:spLocks noChangeArrowheads="1"/>
          </p:cNvSpPr>
          <p:nvPr/>
        </p:nvSpPr>
        <p:spPr bwMode="auto">
          <a:xfrm>
            <a:off x="900113" y="2284413"/>
            <a:ext cx="76327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楷体" panose="02010609060101010101" pitchFamily="49" charset="-122"/>
                <a:ea typeface="楷体" panose="02010609060101010101" pitchFamily="49" charset="-122"/>
              </a:rPr>
              <a:t>    用裁判的评分来侧面烘托出吕伟跳水的完美表现。</a:t>
            </a:r>
            <a:endParaRPr lang="en-US" altLang="zh-CN" sz="2800" b="1">
              <a:solidFill>
                <a:srgbClr val="FF0000"/>
              </a:solidFill>
              <a:latin typeface="楷体" panose="02010609060101010101" pitchFamily="49" charset="-122"/>
              <a:ea typeface="楷体" panose="02010609060101010101" pitchFamily="49" charset="-122"/>
            </a:endParaRPr>
          </a:p>
        </p:txBody>
      </p:sp>
      <p:grpSp>
        <p:nvGrpSpPr>
          <p:cNvPr id="24580" name="组合 15">
            <a:extLst>
              <a:ext uri="{FF2B5EF4-FFF2-40B4-BE49-F238E27FC236}">
                <a16:creationId xmlns="" xmlns:a16="http://schemas.microsoft.com/office/drawing/2014/main" id="{03394038-7C97-4B87-8164-7F54C449233F}"/>
              </a:ext>
            </a:extLst>
          </p:cNvPr>
          <p:cNvGrpSpPr>
            <a:grpSpLocks/>
          </p:cNvGrpSpPr>
          <p:nvPr/>
        </p:nvGrpSpPr>
        <p:grpSpPr bwMode="auto">
          <a:xfrm>
            <a:off x="44450" y="-39688"/>
            <a:ext cx="2006600" cy="522288"/>
            <a:chOff x="70" y="-63"/>
            <a:chExt cx="3160" cy="824"/>
          </a:xfrm>
        </p:grpSpPr>
        <p:sp>
          <p:nvSpPr>
            <p:cNvPr id="24581" name="文本框 6">
              <a:extLst>
                <a:ext uri="{FF2B5EF4-FFF2-40B4-BE49-F238E27FC236}">
                  <a16:creationId xmlns="" xmlns:a16="http://schemas.microsoft.com/office/drawing/2014/main" id="{115182DF-9251-4A8B-8C8F-6177205A92D2}"/>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BA894466-1182-4035-864D-6CB0F2BED02E}"/>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A9F6FAFB-3386-4C76-A29F-F28A2703B696}"/>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randombar(horizontal)">
                                      <p:cBhvr>
                                        <p:cTn id="7" dur="500"/>
                                        <p:tgtEl>
                                          <p:spTgt spid="2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1">
            <a:extLst>
              <a:ext uri="{FF2B5EF4-FFF2-40B4-BE49-F238E27FC236}">
                <a16:creationId xmlns="" xmlns:a16="http://schemas.microsoft.com/office/drawing/2014/main" id="{66F9AED5-97F6-490B-A5E5-9EDBE6E6F4C4}"/>
              </a:ext>
            </a:extLst>
          </p:cNvPr>
          <p:cNvSpPr txBox="1">
            <a:spLocks noChangeArrowheads="1"/>
          </p:cNvSpPr>
          <p:nvPr/>
        </p:nvSpPr>
        <p:spPr bwMode="auto">
          <a:xfrm>
            <a:off x="827088" y="771525"/>
            <a:ext cx="777716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r>
              <a:rPr lang="zh-CN" altLang="en-US" sz="2800" b="1" dirty="0">
                <a:latin typeface="楷体" pitchFamily="49" charset="-122"/>
                <a:ea typeface="楷体" pitchFamily="49" charset="-122"/>
              </a:rPr>
              <a:t>    当一个印度观众了解到这个姑娘是中国跳水集训队中最年轻的新秀时，惊讶不已。他说：“</a:t>
            </a:r>
            <a:r>
              <a:rPr lang="zh-CN" altLang="en-US" sz="2800" b="1" u="sng" dirty="0">
                <a:uFill>
                  <a:solidFill>
                    <a:srgbClr val="FF0000"/>
                  </a:solidFill>
                </a:uFill>
                <a:latin typeface="楷体" pitchFamily="49" charset="-122"/>
                <a:ea typeface="楷体" pitchFamily="49" charset="-122"/>
              </a:rPr>
              <a:t>了不起</a:t>
            </a:r>
            <a:r>
              <a:rPr lang="zh-CN" altLang="en-US" sz="2800" b="1" dirty="0">
                <a:latin typeface="楷体" pitchFamily="49" charset="-122"/>
                <a:ea typeface="楷体" pitchFamily="49" charset="-122"/>
              </a:rPr>
              <a:t>，你们中国的人才太多了！”</a:t>
            </a:r>
          </a:p>
        </p:txBody>
      </p:sp>
      <p:sp>
        <p:nvSpPr>
          <p:cNvPr id="28675" name="矩形 6">
            <a:extLst>
              <a:ext uri="{FF2B5EF4-FFF2-40B4-BE49-F238E27FC236}">
                <a16:creationId xmlns="" xmlns:a16="http://schemas.microsoft.com/office/drawing/2014/main" id="{86A6C231-BE2B-4404-ABFD-C5085FA1C91B}"/>
              </a:ext>
            </a:extLst>
          </p:cNvPr>
          <p:cNvSpPr>
            <a:spLocks noChangeArrowheads="1"/>
          </p:cNvSpPr>
          <p:nvPr/>
        </p:nvSpPr>
        <p:spPr bwMode="auto">
          <a:xfrm>
            <a:off x="827088" y="2355850"/>
            <a:ext cx="7777162"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楷体" panose="02010609060101010101" pitchFamily="49" charset="-122"/>
                <a:ea typeface="楷体" panose="02010609060101010101" pitchFamily="49" charset="-122"/>
              </a:rPr>
              <a:t>    借印度观众之口发声，侧面烘托出中国运动员水平之高。“了不起”这个短句放在前面，可以理解为是一个倒装句，借观众之口传达出作者作为中国人抑制不住的自豪之情。</a:t>
            </a:r>
          </a:p>
        </p:txBody>
      </p:sp>
      <p:grpSp>
        <p:nvGrpSpPr>
          <p:cNvPr id="25604" name="组合 15">
            <a:extLst>
              <a:ext uri="{FF2B5EF4-FFF2-40B4-BE49-F238E27FC236}">
                <a16:creationId xmlns="" xmlns:a16="http://schemas.microsoft.com/office/drawing/2014/main" id="{04945B84-E5CF-4AA6-A9A2-DA183D25A207}"/>
              </a:ext>
            </a:extLst>
          </p:cNvPr>
          <p:cNvGrpSpPr>
            <a:grpSpLocks/>
          </p:cNvGrpSpPr>
          <p:nvPr/>
        </p:nvGrpSpPr>
        <p:grpSpPr bwMode="auto">
          <a:xfrm>
            <a:off x="44450" y="-39688"/>
            <a:ext cx="2006600" cy="522288"/>
            <a:chOff x="70" y="-63"/>
            <a:chExt cx="3160" cy="824"/>
          </a:xfrm>
        </p:grpSpPr>
        <p:sp>
          <p:nvSpPr>
            <p:cNvPr id="25605" name="文本框 6">
              <a:extLst>
                <a:ext uri="{FF2B5EF4-FFF2-40B4-BE49-F238E27FC236}">
                  <a16:creationId xmlns="" xmlns:a16="http://schemas.microsoft.com/office/drawing/2014/main" id="{8435A086-BB3D-443D-98DE-F6AA7BAA071A}"/>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7E55A0F5-3EE6-4564-A643-30C75212BAC8}"/>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32C73525-BE30-4CDE-9E09-7087898295BD}"/>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randombar(horizontal)">
                                      <p:cBhvr>
                                        <p:cTn id="7" dur="5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8">
            <a:extLst>
              <a:ext uri="{FF2B5EF4-FFF2-40B4-BE49-F238E27FC236}">
                <a16:creationId xmlns="" xmlns:a16="http://schemas.microsoft.com/office/drawing/2014/main" id="{8213C377-2C07-4242-8E48-6CF0F728C3A8}"/>
              </a:ext>
            </a:extLst>
          </p:cNvPr>
          <p:cNvSpPr>
            <a:spLocks noChangeArrowheads="1"/>
          </p:cNvSpPr>
          <p:nvPr/>
        </p:nvSpPr>
        <p:spPr bwMode="auto">
          <a:xfrm>
            <a:off x="539750" y="842963"/>
            <a:ext cx="820896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宋体" panose="02010600030101010101" pitchFamily="2" charset="-122"/>
              </a:rPr>
              <a:t>    标题</a:t>
            </a:r>
            <a:r>
              <a:rPr lang="en-US" altLang="zh-CN" sz="2800" b="1" dirty="0">
                <a:latin typeface="宋体" panose="02010600030101010101" pitchFamily="2" charset="-122"/>
              </a:rPr>
              <a:t>《</a:t>
            </a:r>
            <a:r>
              <a:rPr lang="zh-CN" altLang="en-US" sz="2800" b="1" dirty="0">
                <a:latin typeface="宋体" panose="02010600030101010101" pitchFamily="2" charset="-122"/>
              </a:rPr>
              <a:t>“飞天”凌空</a:t>
            </a:r>
            <a:r>
              <a:rPr lang="en-US" altLang="zh-CN" sz="2800" b="1" dirty="0">
                <a:latin typeface="宋体" panose="02010600030101010101" pitchFamily="2" charset="-122"/>
              </a:rPr>
              <a:t>》</a:t>
            </a:r>
            <a:r>
              <a:rPr lang="zh-CN" altLang="en-US" sz="2800" b="1" dirty="0">
                <a:latin typeface="宋体" panose="02010600030101010101" pitchFamily="2" charset="-122"/>
              </a:rPr>
              <a:t>能换成</a:t>
            </a:r>
            <a:r>
              <a:rPr lang="en-US" altLang="zh-CN" sz="2800" b="1" dirty="0">
                <a:latin typeface="宋体" panose="02010600030101010101" pitchFamily="2" charset="-122"/>
              </a:rPr>
              <a:t>《</a:t>
            </a:r>
            <a:r>
              <a:rPr lang="zh-CN" altLang="en-US" sz="2800" b="1" dirty="0">
                <a:latin typeface="宋体" panose="02010600030101010101" pitchFamily="2" charset="-122"/>
              </a:rPr>
              <a:t>吕伟跳水夺冠</a:t>
            </a:r>
            <a:r>
              <a:rPr lang="en-US" altLang="zh-CN" sz="2800" b="1" dirty="0">
                <a:latin typeface="宋体" panose="02010600030101010101" pitchFamily="2" charset="-122"/>
              </a:rPr>
              <a:t>》</a:t>
            </a:r>
            <a:r>
              <a:rPr lang="zh-CN" altLang="en-US" sz="2800" b="1" dirty="0">
                <a:latin typeface="宋体" panose="02010600030101010101" pitchFamily="2" charset="-122"/>
              </a:rPr>
              <a:t>吗？为什么？</a:t>
            </a:r>
            <a:endParaRPr lang="en-US" altLang="zh-CN" sz="2800" b="1" dirty="0">
              <a:latin typeface="宋体" panose="02010600030101010101" pitchFamily="2" charset="-122"/>
            </a:endParaRPr>
          </a:p>
        </p:txBody>
      </p:sp>
      <p:sp>
        <p:nvSpPr>
          <p:cNvPr id="29699" name="矩形 1">
            <a:extLst>
              <a:ext uri="{FF2B5EF4-FFF2-40B4-BE49-F238E27FC236}">
                <a16:creationId xmlns="" xmlns:a16="http://schemas.microsoft.com/office/drawing/2014/main" id="{13413E3D-B25B-4027-AECA-C36574F033C7}"/>
              </a:ext>
            </a:extLst>
          </p:cNvPr>
          <p:cNvSpPr>
            <a:spLocks noChangeArrowheads="1"/>
          </p:cNvSpPr>
          <p:nvPr/>
        </p:nvSpPr>
        <p:spPr bwMode="auto">
          <a:xfrm>
            <a:off x="539750" y="2139950"/>
            <a:ext cx="8208963"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飞天</a:t>
            </a:r>
            <a:r>
              <a:rPr lang="zh-CN" altLang="en-US" sz="2800" b="1">
                <a:latin typeface="楷体" panose="02010609060101010101" pitchFamily="49" charset="-122"/>
                <a:ea typeface="楷体" panose="02010609060101010101" pitchFamily="49" charset="-122"/>
              </a:rPr>
              <a:t>是</a:t>
            </a:r>
            <a:r>
              <a:rPr lang="zh-CN" altLang="zh-CN" sz="2800" b="1">
                <a:latin typeface="楷体" panose="02010609060101010101" pitchFamily="49" charset="-122"/>
                <a:ea typeface="楷体" panose="02010609060101010101" pitchFamily="49" charset="-122"/>
              </a:rPr>
              <a:t>壁画或石刻中在</a:t>
            </a:r>
            <a:r>
              <a:rPr lang="zh-CN" altLang="zh-CN" sz="2800" b="1">
                <a:solidFill>
                  <a:srgbClr val="FF0000"/>
                </a:solidFill>
                <a:latin typeface="楷体" panose="02010609060101010101" pitchFamily="49" charset="-122"/>
                <a:ea typeface="楷体" panose="02010609060101010101" pitchFamily="49" charset="-122"/>
              </a:rPr>
              <a:t>空中飞舞的神</a:t>
            </a:r>
            <a:r>
              <a:rPr lang="zh-CN" altLang="zh-CN" sz="2800" b="1">
                <a:latin typeface="楷体" panose="02010609060101010101" pitchFamily="49" charset="-122"/>
                <a:ea typeface="楷体" panose="02010609060101010101" pitchFamily="49" charset="-122"/>
              </a:rPr>
              <a:t>。以“‘飞天’凌空”比喻跳水运动员如仙女般</a:t>
            </a:r>
            <a:r>
              <a:rPr lang="zh-CN" altLang="zh-CN" sz="2800" b="1">
                <a:solidFill>
                  <a:srgbClr val="FF0000"/>
                </a:solidFill>
                <a:latin typeface="楷体" panose="02010609060101010101" pitchFamily="49" charset="-122"/>
                <a:ea typeface="楷体" panose="02010609060101010101" pitchFamily="49" charset="-122"/>
              </a:rPr>
              <a:t>优雅的身姿</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增添了文采</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新颖动人</a:t>
            </a:r>
            <a:r>
              <a:rPr lang="zh-CN" altLang="en-US" sz="2800" b="1">
                <a:latin typeface="楷体" panose="02010609060101010101" pitchFamily="49" charset="-122"/>
                <a:ea typeface="楷体" panose="02010609060101010101" pitchFamily="49" charset="-122"/>
              </a:rPr>
              <a:t>，更</a:t>
            </a:r>
            <a:r>
              <a:rPr lang="zh-CN" altLang="zh-CN" sz="2800" b="1">
                <a:latin typeface="楷体" panose="02010609060101010101" pitchFamily="49" charset="-122"/>
                <a:ea typeface="楷体" panose="02010609060101010101" pitchFamily="49" charset="-122"/>
              </a:rPr>
              <a:t>能激起读者的阅读兴趣。</a:t>
            </a:r>
            <a:endParaRPr lang="zh-CN" altLang="en-US" sz="2800" b="1">
              <a:latin typeface="楷体" panose="02010609060101010101" pitchFamily="49" charset="-122"/>
              <a:ea typeface="楷体" panose="02010609060101010101" pitchFamily="49" charset="-122"/>
            </a:endParaRPr>
          </a:p>
        </p:txBody>
      </p:sp>
      <p:grpSp>
        <p:nvGrpSpPr>
          <p:cNvPr id="26628" name="组合 7">
            <a:extLst>
              <a:ext uri="{FF2B5EF4-FFF2-40B4-BE49-F238E27FC236}">
                <a16:creationId xmlns="" xmlns:a16="http://schemas.microsoft.com/office/drawing/2014/main" id="{AF9BF8EB-8605-498F-8809-502A1CC14F9F}"/>
              </a:ext>
            </a:extLst>
          </p:cNvPr>
          <p:cNvGrpSpPr>
            <a:grpSpLocks/>
          </p:cNvGrpSpPr>
          <p:nvPr/>
        </p:nvGrpSpPr>
        <p:grpSpPr bwMode="auto">
          <a:xfrm>
            <a:off x="28575" y="-3175"/>
            <a:ext cx="2006600" cy="522288"/>
            <a:chOff x="70" y="-63"/>
            <a:chExt cx="3160" cy="822"/>
          </a:xfrm>
        </p:grpSpPr>
        <p:sp>
          <p:nvSpPr>
            <p:cNvPr id="26629" name="文本框 6">
              <a:extLst>
                <a:ext uri="{FF2B5EF4-FFF2-40B4-BE49-F238E27FC236}">
                  <a16:creationId xmlns="" xmlns:a16="http://schemas.microsoft.com/office/drawing/2014/main" id="{AAE49D62-8AC5-4E57-93FB-87B4DE2773C4}"/>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p>
          </p:txBody>
        </p:sp>
        <p:cxnSp>
          <p:nvCxnSpPr>
            <p:cNvPr id="12" name="直线连接符 9">
              <a:extLst>
                <a:ext uri="{FF2B5EF4-FFF2-40B4-BE49-F238E27FC236}">
                  <a16:creationId xmlns="" xmlns:a16="http://schemas.microsoft.com/office/drawing/2014/main" id="{623B4AC0-9EDE-470A-B920-E687580C2CAA}"/>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8EE42450-7517-45CE-8714-0047293A3094}"/>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randombar(horizontal)">
                                      <p:cBhvr>
                                        <p:cTn id="7"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
            <a:extLst>
              <a:ext uri="{FF2B5EF4-FFF2-40B4-BE49-F238E27FC236}">
                <a16:creationId xmlns="" xmlns:a16="http://schemas.microsoft.com/office/drawing/2014/main" id="{3D418E65-1F91-4F12-8E16-596B995D00B6}"/>
              </a:ext>
            </a:extLst>
          </p:cNvPr>
          <p:cNvSpPr txBox="1">
            <a:spLocks noChangeArrowheads="1"/>
          </p:cNvSpPr>
          <p:nvPr/>
        </p:nvSpPr>
        <p:spPr bwMode="auto">
          <a:xfrm>
            <a:off x="538163" y="627063"/>
            <a:ext cx="817403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宋体" panose="02010600030101010101" pitchFamily="2" charset="-122"/>
              </a:rPr>
              <a:t>    通过学习本单元第</a:t>
            </a:r>
            <a:r>
              <a:rPr lang="en-US" altLang="zh-CN" sz="2800" b="1" dirty="0">
                <a:latin typeface="宋体" panose="02010600030101010101" pitchFamily="2" charset="-122"/>
              </a:rPr>
              <a:t>1</a:t>
            </a:r>
            <a:r>
              <a:rPr lang="zh-CN" altLang="en-US" sz="2800" b="1" dirty="0">
                <a:latin typeface="宋体" panose="02010600030101010101" pitchFamily="2" charset="-122"/>
              </a:rPr>
              <a:t>、</a:t>
            </a:r>
            <a:r>
              <a:rPr lang="en-US" altLang="zh-CN" sz="2800" b="1" dirty="0">
                <a:latin typeface="宋体" panose="02010600030101010101" pitchFamily="2" charset="-122"/>
              </a:rPr>
              <a:t>2</a:t>
            </a:r>
            <a:r>
              <a:rPr lang="zh-CN" altLang="en-US" sz="2800" b="1" dirty="0">
                <a:latin typeface="宋体" panose="02010600030101010101" pitchFamily="2" charset="-122"/>
              </a:rPr>
              <a:t>、</a:t>
            </a:r>
            <a:r>
              <a:rPr lang="en-US" altLang="zh-CN" sz="2800" b="1" dirty="0">
                <a:latin typeface="宋体" panose="02010600030101010101" pitchFamily="2" charset="-122"/>
              </a:rPr>
              <a:t>3</a:t>
            </a:r>
            <a:r>
              <a:rPr lang="zh-CN" altLang="en-US" sz="2800" b="1" dirty="0">
                <a:latin typeface="宋体" panose="02010600030101010101" pitchFamily="2" charset="-122"/>
              </a:rPr>
              <a:t>课，我们了解了消息和新闻特写两种新闻文体。与消息相比，新闻特写有哪些独特的传播价值呢？</a:t>
            </a:r>
          </a:p>
        </p:txBody>
      </p:sp>
      <p:sp>
        <p:nvSpPr>
          <p:cNvPr id="30723" name="TextBox 1">
            <a:extLst>
              <a:ext uri="{FF2B5EF4-FFF2-40B4-BE49-F238E27FC236}">
                <a16:creationId xmlns="" xmlns:a16="http://schemas.microsoft.com/office/drawing/2014/main" id="{AA6BED98-DF06-4693-AB4C-E2545677D6BE}"/>
              </a:ext>
            </a:extLst>
          </p:cNvPr>
          <p:cNvSpPr txBox="1">
            <a:spLocks noChangeArrowheads="1"/>
          </p:cNvSpPr>
          <p:nvPr/>
        </p:nvSpPr>
        <p:spPr bwMode="auto">
          <a:xfrm>
            <a:off x="538163" y="2268538"/>
            <a:ext cx="8174037"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从</a:t>
            </a:r>
            <a:r>
              <a:rPr lang="zh-CN" altLang="en-US" sz="2800" b="1" dirty="0">
                <a:solidFill>
                  <a:srgbClr val="FF0000"/>
                </a:solidFill>
                <a:latin typeface="楷体" panose="02010609060101010101" pitchFamily="49" charset="-122"/>
                <a:ea typeface="楷体" panose="02010609060101010101" pitchFamily="49" charset="-122"/>
              </a:rPr>
              <a:t>新闻描写</a:t>
            </a:r>
            <a:r>
              <a:rPr lang="zh-CN" altLang="en-US" sz="2800" b="1" dirty="0">
                <a:latin typeface="楷体" panose="02010609060101010101" pitchFamily="49" charset="-122"/>
                <a:ea typeface="楷体" panose="02010609060101010101" pitchFamily="49" charset="-122"/>
              </a:rPr>
              <a:t>来看，新闻特写的写法</a:t>
            </a:r>
            <a:r>
              <a:rPr lang="zh-CN" altLang="en-US" sz="2800" b="1" dirty="0">
                <a:solidFill>
                  <a:srgbClr val="FF0000"/>
                </a:solidFill>
                <a:latin typeface="楷体" panose="02010609060101010101" pitchFamily="49" charset="-122"/>
                <a:ea typeface="楷体" panose="02010609060101010101" pitchFamily="49" charset="-122"/>
              </a:rPr>
              <a:t>细致入微</a:t>
            </a:r>
            <a:r>
              <a:rPr lang="zh-CN" altLang="en-US" sz="2800" b="1" dirty="0">
                <a:latin typeface="楷体" panose="02010609060101010101" pitchFamily="49" charset="-122"/>
                <a:ea typeface="楷体" panose="02010609060101010101" pitchFamily="49" charset="-122"/>
              </a:rPr>
              <a:t>且</a:t>
            </a:r>
            <a:r>
              <a:rPr lang="zh-CN" altLang="en-US" sz="2800" b="1" dirty="0">
                <a:solidFill>
                  <a:srgbClr val="FF0000"/>
                </a:solidFill>
                <a:latin typeface="楷体" panose="02010609060101010101" pitchFamily="49" charset="-122"/>
                <a:ea typeface="楷体" panose="02010609060101010101" pitchFamily="49" charset="-122"/>
              </a:rPr>
              <a:t>现场感强</a:t>
            </a:r>
            <a:r>
              <a:rPr lang="zh-CN" altLang="en-US" sz="2800" b="1" dirty="0">
                <a:latin typeface="楷体" panose="02010609060101010101" pitchFamily="49" charset="-122"/>
                <a:ea typeface="楷体" panose="02010609060101010101" pitchFamily="49" charset="-122"/>
              </a:rPr>
              <a:t>，能赋予新闻事实温度，更有感染力。</a:t>
            </a:r>
            <a:endParaRPr lang="en-US" altLang="zh-CN" sz="2800" b="1" dirty="0">
              <a:latin typeface="楷体" panose="02010609060101010101" pitchFamily="49" charset="-122"/>
              <a:ea typeface="楷体" panose="02010609060101010101" pitchFamily="49" charset="-122"/>
            </a:endParaRPr>
          </a:p>
          <a:p>
            <a:pPr eaLnBrk="1" hangingPunct="1"/>
            <a:r>
              <a:rPr lang="en-US" altLang="zh-CN" sz="2800" b="1" dirty="0">
                <a:latin typeface="楷体" panose="02010609060101010101" pitchFamily="49" charset="-122"/>
                <a:ea typeface="楷体" panose="02010609060101010101" pitchFamily="49" charset="-122"/>
              </a:rPr>
              <a:t>    2.</a:t>
            </a:r>
            <a:r>
              <a:rPr lang="zh-CN" altLang="en-US" sz="2800" b="1" dirty="0">
                <a:latin typeface="楷体" panose="02010609060101010101" pitchFamily="49" charset="-122"/>
                <a:ea typeface="楷体" panose="02010609060101010101" pitchFamily="49" charset="-122"/>
              </a:rPr>
              <a:t>从</a:t>
            </a:r>
            <a:r>
              <a:rPr lang="zh-CN" altLang="en-US" sz="2800" b="1" dirty="0">
                <a:solidFill>
                  <a:srgbClr val="FF0000"/>
                </a:solidFill>
                <a:latin typeface="楷体" panose="02010609060101010101" pitchFamily="49" charset="-122"/>
                <a:ea typeface="楷体" panose="02010609060101010101" pitchFamily="49" charset="-122"/>
              </a:rPr>
              <a:t>新闻受众</a:t>
            </a:r>
            <a:r>
              <a:rPr lang="zh-CN" altLang="en-US" sz="2800" b="1" dirty="0">
                <a:latin typeface="楷体" panose="02010609060101010101" pitchFamily="49" charset="-122"/>
                <a:ea typeface="楷体" panose="02010609060101010101" pitchFamily="49" charset="-122"/>
              </a:rPr>
              <a:t>来看，新闻特写能</a:t>
            </a:r>
            <a:r>
              <a:rPr lang="zh-CN" altLang="en-US" sz="2800" b="1" dirty="0">
                <a:solidFill>
                  <a:srgbClr val="FF0000"/>
                </a:solidFill>
                <a:latin typeface="楷体" panose="02010609060101010101" pitchFamily="49" charset="-122"/>
                <a:ea typeface="楷体" panose="02010609060101010101" pitchFamily="49" charset="-122"/>
              </a:rPr>
              <a:t>满足读者</a:t>
            </a:r>
            <a:r>
              <a:rPr lang="zh-CN" altLang="en-US" sz="2800" b="1" dirty="0">
                <a:latin typeface="楷体" panose="02010609060101010101" pitchFamily="49" charset="-122"/>
                <a:ea typeface="楷体" panose="02010609060101010101" pitchFamily="49" charset="-122"/>
              </a:rPr>
              <a:t>对新闻事件“具体如何”的要求，使报道更</a:t>
            </a:r>
            <a:r>
              <a:rPr lang="zh-CN" altLang="en-US" sz="2800" b="1" dirty="0">
                <a:solidFill>
                  <a:srgbClr val="FF0000"/>
                </a:solidFill>
                <a:latin typeface="楷体" panose="02010609060101010101" pitchFamily="49" charset="-122"/>
                <a:ea typeface="楷体" panose="02010609060101010101" pitchFamily="49" charset="-122"/>
              </a:rPr>
              <a:t>丰满、立体、有层次</a:t>
            </a:r>
            <a:r>
              <a:rPr lang="zh-CN" altLang="en-US" sz="2800" b="1" dirty="0">
                <a:latin typeface="楷体" panose="02010609060101010101" pitchFamily="49" charset="-122"/>
                <a:ea typeface="楷体" panose="02010609060101010101" pitchFamily="49" charset="-122"/>
              </a:rPr>
              <a:t>。</a:t>
            </a:r>
          </a:p>
        </p:txBody>
      </p:sp>
      <p:grpSp>
        <p:nvGrpSpPr>
          <p:cNvPr id="27652" name="组合 7">
            <a:extLst>
              <a:ext uri="{FF2B5EF4-FFF2-40B4-BE49-F238E27FC236}">
                <a16:creationId xmlns="" xmlns:a16="http://schemas.microsoft.com/office/drawing/2014/main" id="{0B698C3E-9406-4830-9650-F9F579C455E2}"/>
              </a:ext>
            </a:extLst>
          </p:cNvPr>
          <p:cNvGrpSpPr>
            <a:grpSpLocks/>
          </p:cNvGrpSpPr>
          <p:nvPr/>
        </p:nvGrpSpPr>
        <p:grpSpPr bwMode="auto">
          <a:xfrm>
            <a:off x="28575" y="-3175"/>
            <a:ext cx="2006600" cy="522288"/>
            <a:chOff x="70" y="-63"/>
            <a:chExt cx="3160" cy="822"/>
          </a:xfrm>
        </p:grpSpPr>
        <p:sp>
          <p:nvSpPr>
            <p:cNvPr id="27653" name="文本框 6">
              <a:extLst>
                <a:ext uri="{FF2B5EF4-FFF2-40B4-BE49-F238E27FC236}">
                  <a16:creationId xmlns="" xmlns:a16="http://schemas.microsoft.com/office/drawing/2014/main" id="{F80B52CA-62D0-4AA7-BA95-0252B123EE69}"/>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p>
          </p:txBody>
        </p:sp>
        <p:cxnSp>
          <p:nvCxnSpPr>
            <p:cNvPr id="10" name="直线连接符 9">
              <a:extLst>
                <a:ext uri="{FF2B5EF4-FFF2-40B4-BE49-F238E27FC236}">
                  <a16:creationId xmlns="" xmlns:a16="http://schemas.microsoft.com/office/drawing/2014/main" id="{54A5DD56-A7A2-4871-9893-0832EF94EA69}"/>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A56BE68B-CEDC-4535-B00C-DB1EE65A87B0}"/>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randombar(horizontal)">
                                      <p:cBhvr>
                                        <p:cTn id="7"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5">
            <a:extLst>
              <a:ext uri="{FF2B5EF4-FFF2-40B4-BE49-F238E27FC236}">
                <a16:creationId xmlns="" xmlns:a16="http://schemas.microsoft.com/office/drawing/2014/main" id="{92D26E0C-B07F-4645-8AA6-08C4AF870368}"/>
              </a:ext>
            </a:extLst>
          </p:cNvPr>
          <p:cNvSpPr txBox="1">
            <a:spLocks noChangeArrowheads="1"/>
          </p:cNvSpPr>
          <p:nvPr/>
        </p:nvSpPr>
        <p:spPr bwMode="auto">
          <a:xfrm>
            <a:off x="395288" y="1577975"/>
            <a:ext cx="8353425"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本文通过对吕伟跳水精彩瞬间的具体描写</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以及</a:t>
            </a:r>
            <a:r>
              <a:rPr lang="zh-CN" altLang="en-US" sz="2800" b="1">
                <a:latin typeface="楷体" panose="02010609060101010101" pitchFamily="49" charset="-122"/>
                <a:ea typeface="楷体" panose="02010609060101010101" pitchFamily="49" charset="-122"/>
              </a:rPr>
              <a:t>观众、裁判</a:t>
            </a:r>
            <a:r>
              <a:rPr lang="zh-CN" altLang="zh-CN" sz="2800" b="1">
                <a:latin typeface="楷体" panose="02010609060101010101" pitchFamily="49" charset="-122"/>
                <a:ea typeface="楷体" panose="02010609060101010101" pitchFamily="49" charset="-122"/>
              </a:rPr>
              <a:t>的反应</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体现了体育健儿奋力拼搏</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为祖国争光的精神。</a:t>
            </a:r>
            <a:endParaRPr lang="zh-CN" altLang="en-US" sz="2800" b="1">
              <a:latin typeface="楷体" panose="02010609060101010101" pitchFamily="49" charset="-122"/>
              <a:ea typeface="楷体" panose="02010609060101010101" pitchFamily="49" charset="-122"/>
            </a:endParaRPr>
          </a:p>
        </p:txBody>
      </p:sp>
      <p:grpSp>
        <p:nvGrpSpPr>
          <p:cNvPr id="28675" name="组合 1">
            <a:extLst>
              <a:ext uri="{FF2B5EF4-FFF2-40B4-BE49-F238E27FC236}">
                <a16:creationId xmlns="" xmlns:a16="http://schemas.microsoft.com/office/drawing/2014/main" id="{E4C3F0C7-B47C-4051-B64F-5CA78205BE63}"/>
              </a:ext>
            </a:extLst>
          </p:cNvPr>
          <p:cNvGrpSpPr>
            <a:grpSpLocks/>
          </p:cNvGrpSpPr>
          <p:nvPr/>
        </p:nvGrpSpPr>
        <p:grpSpPr bwMode="auto">
          <a:xfrm>
            <a:off x="3808413" y="771525"/>
            <a:ext cx="1743075" cy="644525"/>
            <a:chOff x="3333750" y="598488"/>
            <a:chExt cx="1743075" cy="643766"/>
          </a:xfrm>
        </p:grpSpPr>
        <p:sp>
          <p:nvSpPr>
            <p:cNvPr id="20" name="圆角矩形 19">
              <a:extLst>
                <a:ext uri="{FF2B5EF4-FFF2-40B4-BE49-F238E27FC236}">
                  <a16:creationId xmlns="" xmlns:a16="http://schemas.microsoft.com/office/drawing/2014/main" id="{002ED763-A77A-4E9F-8396-D131118AA333}"/>
                </a:ext>
              </a:extLst>
            </p:cNvPr>
            <p:cNvSpPr/>
            <p:nvPr/>
          </p:nvSpPr>
          <p:spPr>
            <a:xfrm rot="555800">
              <a:off x="4602162"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a:extLst>
                <a:ext uri="{FF2B5EF4-FFF2-40B4-BE49-F238E27FC236}">
                  <a16:creationId xmlns="" xmlns:a16="http://schemas.microsoft.com/office/drawing/2014/main" id="{BCAC564C-7868-4923-AA43-230FDA6CF94F}"/>
                </a:ext>
              </a:extLst>
            </p:cNvPr>
            <p:cNvSpPr/>
            <p:nvPr/>
          </p:nvSpPr>
          <p:spPr>
            <a:xfrm rot="20470821">
              <a:off x="4197350" y="722167"/>
              <a:ext cx="442912"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a:extLst>
                <a:ext uri="{FF2B5EF4-FFF2-40B4-BE49-F238E27FC236}">
                  <a16:creationId xmlns="" xmlns:a16="http://schemas.microsoft.com/office/drawing/2014/main" id="{04186925-4DCF-4FE5-98AE-282F4E3D6A7F}"/>
                </a:ext>
              </a:extLst>
            </p:cNvPr>
            <p:cNvSpPr/>
            <p:nvPr/>
          </p:nvSpPr>
          <p:spPr>
            <a:xfrm rot="319204">
              <a:off x="3778250"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a:extLst>
                <a:ext uri="{FF2B5EF4-FFF2-40B4-BE49-F238E27FC236}">
                  <a16:creationId xmlns="" xmlns:a16="http://schemas.microsoft.com/office/drawing/2014/main" id="{0B8A2EAB-E7AE-48EC-9CC8-3852ACAC308F}"/>
                </a:ext>
              </a:extLst>
            </p:cNvPr>
            <p:cNvSpPr/>
            <p:nvPr/>
          </p:nvSpPr>
          <p:spPr>
            <a:xfrm rot="21148334">
              <a:off x="3368675"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684" name="矩形 1">
              <a:extLst>
                <a:ext uri="{FF2B5EF4-FFF2-40B4-BE49-F238E27FC236}">
                  <a16:creationId xmlns="" xmlns:a16="http://schemas.microsoft.com/office/drawing/2014/main" id="{71AF7D04-7775-4E80-8C4B-17DC9E553856}"/>
                </a:ext>
              </a:extLst>
            </p:cNvPr>
            <p:cNvSpPr>
              <a:spLocks noChangeArrowheads="1"/>
            </p:cNvSpPr>
            <p:nvPr/>
          </p:nvSpPr>
          <p:spPr bwMode="auto">
            <a:xfrm>
              <a:off x="3333750" y="598488"/>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概括主题</a:t>
              </a:r>
            </a:p>
          </p:txBody>
        </p:sp>
      </p:grpSp>
      <p:grpSp>
        <p:nvGrpSpPr>
          <p:cNvPr id="28676" name="组合 13">
            <a:extLst>
              <a:ext uri="{FF2B5EF4-FFF2-40B4-BE49-F238E27FC236}">
                <a16:creationId xmlns="" xmlns:a16="http://schemas.microsoft.com/office/drawing/2014/main" id="{1EAB9A5C-43C9-44E0-B093-D510FED1D47A}"/>
              </a:ext>
            </a:extLst>
          </p:cNvPr>
          <p:cNvGrpSpPr>
            <a:grpSpLocks/>
          </p:cNvGrpSpPr>
          <p:nvPr/>
        </p:nvGrpSpPr>
        <p:grpSpPr bwMode="auto">
          <a:xfrm>
            <a:off x="28575" y="-20638"/>
            <a:ext cx="2006600" cy="522288"/>
            <a:chOff x="70" y="-63"/>
            <a:chExt cx="3160" cy="822"/>
          </a:xfrm>
        </p:grpSpPr>
        <p:sp>
          <p:nvSpPr>
            <p:cNvPr id="28677" name="文本框 6">
              <a:extLst>
                <a:ext uri="{FF2B5EF4-FFF2-40B4-BE49-F238E27FC236}">
                  <a16:creationId xmlns="" xmlns:a16="http://schemas.microsoft.com/office/drawing/2014/main" id="{0B058A6D-5609-4471-9C5E-DECC2272D782}"/>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课堂小结</a:t>
              </a:r>
            </a:p>
          </p:txBody>
        </p:sp>
        <p:cxnSp>
          <p:nvCxnSpPr>
            <p:cNvPr id="15" name="直线连接符 9">
              <a:extLst>
                <a:ext uri="{FF2B5EF4-FFF2-40B4-BE49-F238E27FC236}">
                  <a16:creationId xmlns="" xmlns:a16="http://schemas.microsoft.com/office/drawing/2014/main" id="{75AD185E-3D53-4040-A2A5-2DDF8032BB38}"/>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 xmlns:a16="http://schemas.microsoft.com/office/drawing/2014/main" id="{2D4ED9EC-CB2A-47F5-BE2E-34837F3A59D5}"/>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2">
            <a:extLst>
              <a:ext uri="{FF2B5EF4-FFF2-40B4-BE49-F238E27FC236}">
                <a16:creationId xmlns="" xmlns:a16="http://schemas.microsoft.com/office/drawing/2014/main" id="{E34B847E-3F3A-4136-9566-D4A4ADF84A90}"/>
              </a:ext>
            </a:extLst>
          </p:cNvPr>
          <p:cNvGrpSpPr>
            <a:grpSpLocks/>
          </p:cNvGrpSpPr>
          <p:nvPr/>
        </p:nvGrpSpPr>
        <p:grpSpPr bwMode="auto">
          <a:xfrm>
            <a:off x="3700463" y="631825"/>
            <a:ext cx="1743075" cy="644525"/>
            <a:chOff x="3333750" y="598488"/>
            <a:chExt cx="1743075" cy="643766"/>
          </a:xfrm>
        </p:grpSpPr>
        <p:sp>
          <p:nvSpPr>
            <p:cNvPr id="20" name="圆角矩形 19">
              <a:extLst>
                <a:ext uri="{FF2B5EF4-FFF2-40B4-BE49-F238E27FC236}">
                  <a16:creationId xmlns="" xmlns:a16="http://schemas.microsoft.com/office/drawing/2014/main" id="{5418275A-EFF8-4A37-ABE3-5FE29C7AD100}"/>
                </a:ext>
              </a:extLst>
            </p:cNvPr>
            <p:cNvSpPr/>
            <p:nvPr/>
          </p:nvSpPr>
          <p:spPr>
            <a:xfrm rot="555800">
              <a:off x="4602162"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a:extLst>
                <a:ext uri="{FF2B5EF4-FFF2-40B4-BE49-F238E27FC236}">
                  <a16:creationId xmlns="" xmlns:a16="http://schemas.microsoft.com/office/drawing/2014/main" id="{BA27F668-3F30-4F25-85B1-1C3C022967A4}"/>
                </a:ext>
              </a:extLst>
            </p:cNvPr>
            <p:cNvSpPr/>
            <p:nvPr/>
          </p:nvSpPr>
          <p:spPr>
            <a:xfrm rot="20470821">
              <a:off x="4197350" y="722167"/>
              <a:ext cx="442912"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a:extLst>
                <a:ext uri="{FF2B5EF4-FFF2-40B4-BE49-F238E27FC236}">
                  <a16:creationId xmlns="" xmlns:a16="http://schemas.microsoft.com/office/drawing/2014/main" id="{6CCF1241-C9A3-46E6-AEBE-E67A80251DA5}"/>
                </a:ext>
              </a:extLst>
            </p:cNvPr>
            <p:cNvSpPr/>
            <p:nvPr/>
          </p:nvSpPr>
          <p:spPr>
            <a:xfrm rot="319204">
              <a:off x="3778250"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a:extLst>
                <a:ext uri="{FF2B5EF4-FFF2-40B4-BE49-F238E27FC236}">
                  <a16:creationId xmlns="" xmlns:a16="http://schemas.microsoft.com/office/drawing/2014/main" id="{D8DC9DEB-5AE5-4FE5-B6C3-64C96AD31818}"/>
                </a:ext>
              </a:extLst>
            </p:cNvPr>
            <p:cNvSpPr/>
            <p:nvPr/>
          </p:nvSpPr>
          <p:spPr>
            <a:xfrm rot="21148334">
              <a:off x="3368675"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9708" name="矩形 1">
              <a:extLst>
                <a:ext uri="{FF2B5EF4-FFF2-40B4-BE49-F238E27FC236}">
                  <a16:creationId xmlns="" xmlns:a16="http://schemas.microsoft.com/office/drawing/2014/main" id="{A2EAC99D-9CE3-4075-9335-CD6F23E3DD89}"/>
                </a:ext>
              </a:extLst>
            </p:cNvPr>
            <p:cNvSpPr>
              <a:spLocks noChangeArrowheads="1"/>
            </p:cNvSpPr>
            <p:nvPr/>
          </p:nvSpPr>
          <p:spPr bwMode="auto">
            <a:xfrm>
              <a:off x="3333750" y="598488"/>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学后感悟</a:t>
              </a:r>
            </a:p>
          </p:txBody>
        </p:sp>
      </p:grpSp>
      <p:sp>
        <p:nvSpPr>
          <p:cNvPr id="13" name="矩形 12">
            <a:extLst>
              <a:ext uri="{FF2B5EF4-FFF2-40B4-BE49-F238E27FC236}">
                <a16:creationId xmlns="" xmlns:a16="http://schemas.microsoft.com/office/drawing/2014/main" id="{F302BD54-BFEC-4215-9C82-E50C67B8C39C}"/>
              </a:ext>
            </a:extLst>
          </p:cNvPr>
          <p:cNvSpPr>
            <a:spLocks noChangeArrowheads="1"/>
          </p:cNvSpPr>
          <p:nvPr/>
        </p:nvSpPr>
        <p:spPr bwMode="auto">
          <a:xfrm>
            <a:off x="34925" y="1408113"/>
            <a:ext cx="8785225"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latin typeface="楷体" panose="02010609060101010101" pitchFamily="49" charset="-122"/>
                <a:ea typeface="楷体" panose="02010609060101010101" pitchFamily="49" charset="-122"/>
              </a:rPr>
              <a:t>    俗话说：“台上一分钟，台下十年功。”任何成功靠的都是数不清的汗水与泪水。比赛是这样，学习也是这样。我们从运动员身上学习到的不仅仅是他们为国争光的自豪与荣光，更重要的是他们为了成功而付出的异于常人的努力。</a:t>
            </a:r>
          </a:p>
        </p:txBody>
      </p:sp>
      <p:grpSp>
        <p:nvGrpSpPr>
          <p:cNvPr id="29700" name="组合 13">
            <a:extLst>
              <a:ext uri="{FF2B5EF4-FFF2-40B4-BE49-F238E27FC236}">
                <a16:creationId xmlns="" xmlns:a16="http://schemas.microsoft.com/office/drawing/2014/main" id="{480A5081-9885-46AA-98E4-6AEE66B9D753}"/>
              </a:ext>
            </a:extLst>
          </p:cNvPr>
          <p:cNvGrpSpPr>
            <a:grpSpLocks/>
          </p:cNvGrpSpPr>
          <p:nvPr/>
        </p:nvGrpSpPr>
        <p:grpSpPr bwMode="auto">
          <a:xfrm>
            <a:off x="28575" y="-20638"/>
            <a:ext cx="2006600" cy="522288"/>
            <a:chOff x="70" y="-63"/>
            <a:chExt cx="3160" cy="822"/>
          </a:xfrm>
        </p:grpSpPr>
        <p:sp>
          <p:nvSpPr>
            <p:cNvPr id="29701" name="文本框 6">
              <a:extLst>
                <a:ext uri="{FF2B5EF4-FFF2-40B4-BE49-F238E27FC236}">
                  <a16:creationId xmlns="" xmlns:a16="http://schemas.microsoft.com/office/drawing/2014/main" id="{20CC05AF-E630-4DF3-ADAD-8FE08BDC9728}"/>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课堂小结</a:t>
              </a:r>
            </a:p>
          </p:txBody>
        </p:sp>
        <p:cxnSp>
          <p:nvCxnSpPr>
            <p:cNvPr id="16" name="直线连接符 9">
              <a:extLst>
                <a:ext uri="{FF2B5EF4-FFF2-40B4-BE49-F238E27FC236}">
                  <a16:creationId xmlns="" xmlns:a16="http://schemas.microsoft.com/office/drawing/2014/main" id="{ECFA2A52-A232-40E7-84FD-D13BB30B1BE6}"/>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16:creationId xmlns="" xmlns:a16="http://schemas.microsoft.com/office/drawing/2014/main" id="{467F646D-EC81-4FE9-9C35-8A33A9379330}"/>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a:extLst>
              <a:ext uri="{FF2B5EF4-FFF2-40B4-BE49-F238E27FC236}">
                <a16:creationId xmlns="" xmlns:a16="http://schemas.microsoft.com/office/drawing/2014/main" id="{3D61740F-5F4B-4045-AD5C-7A4E171AFFAB}"/>
              </a:ext>
            </a:extLst>
          </p:cNvPr>
          <p:cNvSpPr txBox="1">
            <a:spLocks noChangeArrowheads="1"/>
          </p:cNvSpPr>
          <p:nvPr/>
        </p:nvSpPr>
        <p:spPr bwMode="auto">
          <a:xfrm>
            <a:off x="360363" y="1308100"/>
            <a:ext cx="8424862" cy="353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14000"/>
              </a:lnSpc>
            </a:pPr>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r>
              <a:rPr lang="zh-CN" altLang="zh-CN" sz="2800" b="1" dirty="0" smtClean="0">
                <a:latin typeface="楷体" panose="02010609060101010101" pitchFamily="49" charset="-122"/>
                <a:ea typeface="楷体" panose="02010609060101010101" pitchFamily="49" charset="-122"/>
              </a:rPr>
              <a:t>文章</a:t>
            </a:r>
            <a:r>
              <a:rPr lang="zh-CN" altLang="zh-CN" sz="2800" b="1" dirty="0">
                <a:latin typeface="楷体" panose="02010609060101010101" pitchFamily="49" charset="-122"/>
                <a:ea typeface="楷体" panose="02010609060101010101" pitchFamily="49" charset="-122"/>
              </a:rPr>
              <a:t>描写吕伟的动作时</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把飘浮的白云、飞鸟与吕伟的“沉静自若”对比</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一个“托”字犹如把身体“定格”在空中</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与下文的“动作疾如流星”形成强烈的反差。“哧”地插入碧波中的身体与悄然不惊的水花</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以及震耳欲聋的掌声、欢呼声</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构成动与静的协奏曲。作者采用以静衬动的方式</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增强了作品的可读性。</a:t>
            </a:r>
            <a:endParaRPr lang="zh-CN" altLang="en-US" sz="2800" b="1" dirty="0">
              <a:latin typeface="楷体" panose="02010609060101010101" pitchFamily="49" charset="-122"/>
              <a:ea typeface="楷体" panose="02010609060101010101" pitchFamily="49" charset="-122"/>
            </a:endParaRPr>
          </a:p>
        </p:txBody>
      </p:sp>
      <p:sp>
        <p:nvSpPr>
          <p:cNvPr id="33795" name="矩形 2">
            <a:extLst>
              <a:ext uri="{FF2B5EF4-FFF2-40B4-BE49-F238E27FC236}">
                <a16:creationId xmlns="" xmlns:a16="http://schemas.microsoft.com/office/drawing/2014/main" id="{BEAF937F-A0C0-46B6-894C-0BF4EB1E10D1}"/>
              </a:ext>
            </a:extLst>
          </p:cNvPr>
          <p:cNvSpPr>
            <a:spLocks noChangeArrowheads="1"/>
          </p:cNvSpPr>
          <p:nvPr/>
        </p:nvSpPr>
        <p:spPr bwMode="auto">
          <a:xfrm>
            <a:off x="511175" y="627063"/>
            <a:ext cx="55927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00"/>
                </a:solidFill>
                <a:latin typeface="黑体" panose="02010609060101010101" pitchFamily="49" charset="-122"/>
                <a:ea typeface="黑体" panose="02010609060101010101" pitchFamily="49" charset="-122"/>
              </a:rPr>
              <a:t>❶</a:t>
            </a:r>
            <a:r>
              <a:rPr lang="zh-CN" altLang="zh-CN" sz="2800">
                <a:solidFill>
                  <a:srgbClr val="FF0000"/>
                </a:solidFill>
                <a:latin typeface="黑体" panose="02010609060101010101" pitchFamily="49" charset="-122"/>
                <a:ea typeface="黑体" panose="02010609060101010101" pitchFamily="49" charset="-122"/>
              </a:rPr>
              <a:t>文势有起有伏</a:t>
            </a:r>
            <a:r>
              <a:rPr lang="zh-CN" altLang="en-US" sz="2800">
                <a:solidFill>
                  <a:srgbClr val="FF0000"/>
                </a:solidFill>
                <a:latin typeface="黑体" panose="02010609060101010101" pitchFamily="49" charset="-122"/>
                <a:ea typeface="黑体" panose="02010609060101010101" pitchFamily="49" charset="-122"/>
              </a:rPr>
              <a:t>，</a:t>
            </a:r>
            <a:r>
              <a:rPr lang="zh-CN" altLang="zh-CN" sz="2800">
                <a:solidFill>
                  <a:srgbClr val="FF0000"/>
                </a:solidFill>
                <a:latin typeface="黑体" panose="02010609060101010101" pitchFamily="49" charset="-122"/>
                <a:ea typeface="黑体" panose="02010609060101010101" pitchFamily="49" charset="-122"/>
              </a:rPr>
              <a:t>动静穿插自如</a:t>
            </a:r>
            <a:r>
              <a:rPr lang="zh-CN" altLang="en-US" sz="2800">
                <a:solidFill>
                  <a:srgbClr val="FF0000"/>
                </a:solidFill>
                <a:latin typeface="黑体" panose="02010609060101010101" pitchFamily="49" charset="-122"/>
                <a:ea typeface="黑体" panose="02010609060101010101" pitchFamily="49" charset="-122"/>
              </a:rPr>
              <a:t>。</a:t>
            </a:r>
            <a:endParaRPr lang="en-US" altLang="zh-CN" sz="2800">
              <a:solidFill>
                <a:srgbClr val="FF0000"/>
              </a:solidFill>
              <a:latin typeface="黑体" panose="02010609060101010101" pitchFamily="49" charset="-122"/>
              <a:ea typeface="黑体" panose="02010609060101010101" pitchFamily="49" charset="-122"/>
            </a:endParaRPr>
          </a:p>
        </p:txBody>
      </p:sp>
      <p:grpSp>
        <p:nvGrpSpPr>
          <p:cNvPr id="30724" name="组合 8">
            <a:extLst>
              <a:ext uri="{FF2B5EF4-FFF2-40B4-BE49-F238E27FC236}">
                <a16:creationId xmlns="" xmlns:a16="http://schemas.microsoft.com/office/drawing/2014/main" id="{FC79D781-113F-41F8-B82C-69A8EE273F18}"/>
              </a:ext>
            </a:extLst>
          </p:cNvPr>
          <p:cNvGrpSpPr>
            <a:grpSpLocks/>
          </p:cNvGrpSpPr>
          <p:nvPr/>
        </p:nvGrpSpPr>
        <p:grpSpPr bwMode="auto">
          <a:xfrm>
            <a:off x="34925" y="-20638"/>
            <a:ext cx="2008188" cy="523876"/>
            <a:chOff x="70" y="-63"/>
            <a:chExt cx="3161" cy="824"/>
          </a:xfrm>
        </p:grpSpPr>
        <p:sp>
          <p:nvSpPr>
            <p:cNvPr id="30725" name="文本框 6">
              <a:extLst>
                <a:ext uri="{FF2B5EF4-FFF2-40B4-BE49-F238E27FC236}">
                  <a16:creationId xmlns="" xmlns:a16="http://schemas.microsoft.com/office/drawing/2014/main" id="{8B8A8080-9693-40A7-9614-AB1AF98893E2}"/>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写作特色</a:t>
              </a:r>
            </a:p>
          </p:txBody>
        </p:sp>
        <p:cxnSp>
          <p:nvCxnSpPr>
            <p:cNvPr id="10" name="直线连接符 9">
              <a:extLst>
                <a:ext uri="{FF2B5EF4-FFF2-40B4-BE49-F238E27FC236}">
                  <a16:creationId xmlns="" xmlns:a16="http://schemas.microsoft.com/office/drawing/2014/main" id="{BCFF877C-B885-4FC5-859B-93133EBACF5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E2057395-033C-4BA8-9B57-C2D8F8F45B00}"/>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2">
            <a:extLst>
              <a:ext uri="{FF2B5EF4-FFF2-40B4-BE49-F238E27FC236}">
                <a16:creationId xmlns="" xmlns:a16="http://schemas.microsoft.com/office/drawing/2014/main" id="{C6AF7147-4C92-421D-9751-A2E1879611B8}"/>
              </a:ext>
            </a:extLst>
          </p:cNvPr>
          <p:cNvSpPr>
            <a:spLocks noChangeArrowheads="1"/>
          </p:cNvSpPr>
          <p:nvPr/>
        </p:nvSpPr>
        <p:spPr bwMode="auto">
          <a:xfrm>
            <a:off x="549275" y="627063"/>
            <a:ext cx="8415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00"/>
                </a:solidFill>
                <a:latin typeface="黑体" panose="02010609060101010101" pitchFamily="49" charset="-122"/>
                <a:ea typeface="黑体" panose="02010609060101010101" pitchFamily="49" charset="-122"/>
              </a:rPr>
              <a:t>❷</a:t>
            </a:r>
            <a:r>
              <a:rPr lang="zh-CN" altLang="zh-CN" sz="2800">
                <a:solidFill>
                  <a:srgbClr val="FF0000"/>
                </a:solidFill>
                <a:latin typeface="黑体" panose="02010609060101010101" pitchFamily="49" charset="-122"/>
                <a:ea typeface="黑体" panose="02010609060101010101" pitchFamily="49" charset="-122"/>
              </a:rPr>
              <a:t>多处运用比喻的修辞手法</a:t>
            </a:r>
            <a:r>
              <a:rPr lang="zh-CN" altLang="en-US" sz="2800">
                <a:solidFill>
                  <a:srgbClr val="FF0000"/>
                </a:solidFill>
                <a:latin typeface="黑体" panose="02010609060101010101" pitchFamily="49" charset="-122"/>
                <a:ea typeface="黑体" panose="02010609060101010101" pitchFamily="49" charset="-122"/>
              </a:rPr>
              <a:t>，</a:t>
            </a:r>
            <a:r>
              <a:rPr lang="zh-CN" altLang="zh-CN" sz="2800">
                <a:solidFill>
                  <a:srgbClr val="FF0000"/>
                </a:solidFill>
                <a:latin typeface="黑体" panose="02010609060101010101" pitchFamily="49" charset="-122"/>
                <a:ea typeface="黑体" panose="02010609060101010101" pitchFamily="49" charset="-122"/>
              </a:rPr>
              <a:t>语言生动形象</a:t>
            </a:r>
            <a:r>
              <a:rPr lang="zh-CN" altLang="en-US" sz="2800">
                <a:solidFill>
                  <a:srgbClr val="FF0000"/>
                </a:solidFill>
                <a:latin typeface="黑体" panose="02010609060101010101" pitchFamily="49" charset="-122"/>
                <a:ea typeface="黑体" panose="02010609060101010101" pitchFamily="49" charset="-122"/>
              </a:rPr>
              <a:t>。</a:t>
            </a:r>
            <a:r>
              <a:rPr lang="zh-CN" altLang="zh-CN" sz="2800">
                <a:latin typeface="黑体" panose="02010609060101010101" pitchFamily="49" charset="-122"/>
                <a:ea typeface="黑体" panose="02010609060101010101" pitchFamily="49" charset="-122"/>
              </a:rPr>
              <a:t>　</a:t>
            </a:r>
            <a:endParaRPr lang="en-US" altLang="zh-CN" sz="2800">
              <a:solidFill>
                <a:srgbClr val="FF0000"/>
              </a:solidFill>
              <a:latin typeface="黑体" panose="02010609060101010101" pitchFamily="49" charset="-122"/>
              <a:ea typeface="黑体" panose="02010609060101010101" pitchFamily="49" charset="-122"/>
            </a:endParaRPr>
          </a:p>
        </p:txBody>
      </p:sp>
      <p:sp>
        <p:nvSpPr>
          <p:cNvPr id="8" name="TextBox 1">
            <a:extLst>
              <a:ext uri="{FF2B5EF4-FFF2-40B4-BE49-F238E27FC236}">
                <a16:creationId xmlns="" xmlns:a16="http://schemas.microsoft.com/office/drawing/2014/main" id="{4B82B2A9-3F2B-4895-89E4-26AF0212EF0E}"/>
              </a:ext>
            </a:extLst>
          </p:cNvPr>
          <p:cNvSpPr txBox="1">
            <a:spLocks noChangeArrowheads="1"/>
          </p:cNvSpPr>
          <p:nvPr/>
        </p:nvSpPr>
        <p:spPr bwMode="auto">
          <a:xfrm>
            <a:off x="365125" y="1347788"/>
            <a:ext cx="841375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文章多处运用比喻、拟人等修辞手法</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调动了读者丰富的想象力</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增强了作品的形象性、生动性。</a:t>
            </a:r>
            <a:r>
              <a:rPr lang="zh-CN" altLang="en-US" sz="2800" b="1" dirty="0">
                <a:latin typeface="楷体" panose="02010609060101010101" pitchFamily="49" charset="-122"/>
                <a:ea typeface="楷体" panose="02010609060101010101" pitchFamily="49" charset="-122"/>
              </a:rPr>
              <a:t>例</a:t>
            </a:r>
            <a:r>
              <a:rPr lang="zh-CN" altLang="zh-CN" sz="2800" b="1" dirty="0">
                <a:latin typeface="楷体" panose="02010609060101010101" pitchFamily="49" charset="-122"/>
                <a:ea typeface="楷体" panose="02010609060101010101" pitchFamily="49" charset="-122"/>
              </a:rPr>
              <a:t>如“伴随着旋风般的空中转体三周”“像轻盈的、笔直的箭”是明喻</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“吕伟轻轻一蹬</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就向空中飞去”是暗喻。</a:t>
            </a:r>
            <a:endParaRPr lang="zh-CN" altLang="en-US" sz="2800" b="1" dirty="0">
              <a:latin typeface="楷体" panose="02010609060101010101" pitchFamily="49" charset="-122"/>
              <a:ea typeface="楷体" panose="02010609060101010101" pitchFamily="49" charset="-122"/>
            </a:endParaRPr>
          </a:p>
        </p:txBody>
      </p:sp>
      <p:grpSp>
        <p:nvGrpSpPr>
          <p:cNvPr id="31748" name="组合 8">
            <a:extLst>
              <a:ext uri="{FF2B5EF4-FFF2-40B4-BE49-F238E27FC236}">
                <a16:creationId xmlns="" xmlns:a16="http://schemas.microsoft.com/office/drawing/2014/main" id="{C7B8269D-70A2-4618-8934-B9460DFC50F1}"/>
              </a:ext>
            </a:extLst>
          </p:cNvPr>
          <p:cNvGrpSpPr>
            <a:grpSpLocks/>
          </p:cNvGrpSpPr>
          <p:nvPr/>
        </p:nvGrpSpPr>
        <p:grpSpPr bwMode="auto">
          <a:xfrm>
            <a:off x="34925" y="-20638"/>
            <a:ext cx="2008188" cy="523876"/>
            <a:chOff x="70" y="-63"/>
            <a:chExt cx="3161" cy="824"/>
          </a:xfrm>
        </p:grpSpPr>
        <p:sp>
          <p:nvSpPr>
            <p:cNvPr id="31749" name="文本框 6">
              <a:extLst>
                <a:ext uri="{FF2B5EF4-FFF2-40B4-BE49-F238E27FC236}">
                  <a16:creationId xmlns="" xmlns:a16="http://schemas.microsoft.com/office/drawing/2014/main" id="{02675C99-D777-43F5-A14D-263A1968D310}"/>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写作特色</a:t>
              </a:r>
            </a:p>
          </p:txBody>
        </p:sp>
        <p:cxnSp>
          <p:nvCxnSpPr>
            <p:cNvPr id="13" name="直线连接符 9">
              <a:extLst>
                <a:ext uri="{FF2B5EF4-FFF2-40B4-BE49-F238E27FC236}">
                  <a16:creationId xmlns="" xmlns:a16="http://schemas.microsoft.com/office/drawing/2014/main" id="{DA78EDFE-1529-4E5D-89A2-054D9705F79D}"/>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 xmlns:a16="http://schemas.microsoft.com/office/drawing/2014/main" id="{21EA0D91-417C-4918-BC41-D8637BE17317}"/>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E6805B2-4142-43B2-81A9-9314C50731DC}"/>
              </a:ext>
            </a:extLst>
          </p:cNvPr>
          <p:cNvSpPr>
            <a:spLocks noChangeArrowheads="1"/>
          </p:cNvSpPr>
          <p:nvPr/>
        </p:nvSpPr>
        <p:spPr bwMode="auto">
          <a:xfrm>
            <a:off x="539750" y="646113"/>
            <a:ext cx="8135938"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b="1" dirty="0">
                <a:solidFill>
                  <a:srgbClr val="000000"/>
                </a:solidFill>
                <a:latin typeface="楷体" panose="02010609060101010101" pitchFamily="49" charset="-122"/>
                <a:ea typeface="楷体" panose="02010609060101010101" pitchFamily="49" charset="-122"/>
              </a:rPr>
              <a:t>    中国跳水队是中国体育王牌中的王牌，是中国体育奥运冠军团队，包括中国女子跳水队和中国男子跳水队，涌现了高敏、吴敏霞、熊倪、郭晶晶等领军人物。</a:t>
            </a:r>
            <a:endParaRPr lang="en-US" altLang="zh-CN" sz="2800" b="1" dirty="0">
              <a:solidFill>
                <a:srgbClr val="000000"/>
              </a:solidFill>
              <a:latin typeface="楷体" panose="02010609060101010101" pitchFamily="49" charset="-122"/>
              <a:ea typeface="楷体" panose="02010609060101010101" pitchFamily="49" charset="-122"/>
            </a:endParaRPr>
          </a:p>
          <a:p>
            <a:pPr eaLnBrk="1" hangingPunct="1">
              <a:lnSpc>
                <a:spcPct val="150000"/>
              </a:lnSpc>
            </a:pPr>
            <a:r>
              <a:rPr lang="en-US" altLang="zh-CN" sz="2800" b="1" dirty="0">
                <a:solidFill>
                  <a:srgbClr val="000000"/>
                </a:solidFill>
                <a:latin typeface="楷体" panose="02010609060101010101" pitchFamily="49" charset="-122"/>
                <a:ea typeface="楷体" panose="02010609060101010101" pitchFamily="49" charset="-122"/>
              </a:rPr>
              <a:t>    </a:t>
            </a:r>
            <a:r>
              <a:rPr lang="zh-CN" altLang="en-US" sz="2800" b="1" dirty="0">
                <a:solidFill>
                  <a:srgbClr val="000000"/>
                </a:solidFill>
                <a:latin typeface="楷体" panose="02010609060101010101" pitchFamily="49" charset="-122"/>
                <a:ea typeface="楷体" panose="02010609060101010101" pitchFamily="49" charset="-122"/>
              </a:rPr>
              <a:t>今天，我们一起来学习一篇关于跳水的新闻特写，领略跳水运动员的风采。</a:t>
            </a:r>
          </a:p>
        </p:txBody>
      </p:sp>
    </p:spTree>
  </p:cSld>
  <p:clrMapOvr>
    <a:masterClrMapping/>
  </p:clrMapOvr>
  <p:transition advTm="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35">
            <a:extLst>
              <a:ext uri="{FF2B5EF4-FFF2-40B4-BE49-F238E27FC236}">
                <a16:creationId xmlns="" xmlns:a16="http://schemas.microsoft.com/office/drawing/2014/main" id="{AF4CC016-E485-418F-BEAB-EA931019B471}"/>
              </a:ext>
            </a:extLst>
          </p:cNvPr>
          <p:cNvGrpSpPr>
            <a:grpSpLocks/>
          </p:cNvGrpSpPr>
          <p:nvPr/>
        </p:nvGrpSpPr>
        <p:grpSpPr bwMode="auto">
          <a:xfrm>
            <a:off x="44450" y="-20638"/>
            <a:ext cx="2006600" cy="523876"/>
            <a:chOff x="70" y="-63"/>
            <a:chExt cx="3161" cy="824"/>
          </a:xfrm>
        </p:grpSpPr>
        <p:sp>
          <p:nvSpPr>
            <p:cNvPr id="32784" name="文本框 6">
              <a:extLst>
                <a:ext uri="{FF2B5EF4-FFF2-40B4-BE49-F238E27FC236}">
                  <a16:creationId xmlns="" xmlns:a16="http://schemas.microsoft.com/office/drawing/2014/main" id="{ED4E6848-FDC6-4EEB-A15E-22F1758D4EE2}"/>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板书设计</a:t>
              </a:r>
            </a:p>
          </p:txBody>
        </p:sp>
        <p:cxnSp>
          <p:nvCxnSpPr>
            <p:cNvPr id="25" name="直线连接符 9">
              <a:extLst>
                <a:ext uri="{FF2B5EF4-FFF2-40B4-BE49-F238E27FC236}">
                  <a16:creationId xmlns="" xmlns:a16="http://schemas.microsoft.com/office/drawing/2014/main" id="{AC9329C8-5D0E-4CB6-BF36-8BFD4AD7F26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6" name="菱形 25">
              <a:extLst>
                <a:ext uri="{FF2B5EF4-FFF2-40B4-BE49-F238E27FC236}">
                  <a16:creationId xmlns="" xmlns:a16="http://schemas.microsoft.com/office/drawing/2014/main" id="{439D7A93-5593-4FF1-88BF-C0195C035C39}"/>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5540" name="TextBox 8">
            <a:extLst>
              <a:ext uri="{FF2B5EF4-FFF2-40B4-BE49-F238E27FC236}">
                <a16:creationId xmlns="" xmlns:a16="http://schemas.microsoft.com/office/drawing/2014/main" id="{6E0AC7F3-DB44-421F-853B-8F6132FC0F4B}"/>
              </a:ext>
            </a:extLst>
          </p:cNvPr>
          <p:cNvSpPr txBox="1">
            <a:spLocks noChangeArrowheads="1"/>
          </p:cNvSpPr>
          <p:nvPr/>
        </p:nvSpPr>
        <p:spPr bwMode="auto">
          <a:xfrm>
            <a:off x="1079500" y="1276350"/>
            <a:ext cx="503238" cy="2676525"/>
          </a:xfrm>
          <a:prstGeom prst="rect">
            <a:avLst/>
          </a:prstGeom>
          <a:noFill/>
          <a:ln>
            <a:noFill/>
            <a:headEnd/>
            <a:tailEnd/>
          </a:ln>
          <a:effectLst/>
        </p:spPr>
        <p:style>
          <a:lnRef idx="1">
            <a:schemeClr val="dk1"/>
          </a:lnRef>
          <a:fillRef idx="2">
            <a:schemeClr val="dk1"/>
          </a:fillRef>
          <a:effectRef idx="1">
            <a:schemeClr val="dk1"/>
          </a:effectRef>
          <a:fontRef idx="minor">
            <a:schemeClr val="dk1"/>
          </a:fontRef>
        </p:style>
        <p:txBody>
          <a:bodyPr>
            <a:spAutoFit/>
          </a:bodyPr>
          <a:lstStyle/>
          <a:p>
            <a:pPr eaLnBrk="0" hangingPunct="0">
              <a:defRPr/>
            </a:pPr>
            <a:r>
              <a:rPr lang="en-US" altLang="zh-CN" sz="2800" dirty="0">
                <a:solidFill>
                  <a:srgbClr val="FF0000"/>
                </a:solidFill>
                <a:latin typeface="黑体" pitchFamily="49" charset="-122"/>
                <a:ea typeface="黑体" pitchFamily="49" charset="-122"/>
              </a:rPr>
              <a:t>“</a:t>
            </a:r>
            <a:r>
              <a:rPr lang="zh-CN" altLang="en-US" sz="2800" dirty="0">
                <a:solidFill>
                  <a:srgbClr val="FF0000"/>
                </a:solidFill>
                <a:latin typeface="黑体" pitchFamily="49" charset="-122"/>
                <a:ea typeface="黑体" pitchFamily="49" charset="-122"/>
              </a:rPr>
              <a:t>飞天”凌空</a:t>
            </a:r>
          </a:p>
        </p:txBody>
      </p:sp>
      <p:sp>
        <p:nvSpPr>
          <p:cNvPr id="65541" name="AutoShape 7">
            <a:extLst>
              <a:ext uri="{FF2B5EF4-FFF2-40B4-BE49-F238E27FC236}">
                <a16:creationId xmlns="" xmlns:a16="http://schemas.microsoft.com/office/drawing/2014/main" id="{8538F747-9D35-404B-9FA2-635C07D8B1E2}"/>
              </a:ext>
            </a:extLst>
          </p:cNvPr>
          <p:cNvSpPr>
            <a:spLocks/>
          </p:cNvSpPr>
          <p:nvPr/>
        </p:nvSpPr>
        <p:spPr bwMode="auto">
          <a:xfrm>
            <a:off x="1655763" y="1131888"/>
            <a:ext cx="265112" cy="2897187"/>
          </a:xfrm>
          <a:prstGeom prst="leftBrace">
            <a:avLst>
              <a:gd name="adj1" fmla="val 39159"/>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600">
              <a:latin typeface="黑体" panose="02010609060101010101" pitchFamily="49" charset="-122"/>
              <a:ea typeface="黑体" panose="02010609060101010101" pitchFamily="49" charset="-122"/>
            </a:endParaRPr>
          </a:p>
        </p:txBody>
      </p:sp>
      <p:sp>
        <p:nvSpPr>
          <p:cNvPr id="14" name="TextBox 13">
            <a:extLst>
              <a:ext uri="{FF2B5EF4-FFF2-40B4-BE49-F238E27FC236}">
                <a16:creationId xmlns="" xmlns:a16="http://schemas.microsoft.com/office/drawing/2014/main" id="{65CDFE67-FD8E-4F6D-AC26-D9BEAE9ED135}"/>
              </a:ext>
            </a:extLst>
          </p:cNvPr>
          <p:cNvSpPr txBox="1">
            <a:spLocks noChangeArrowheads="1"/>
          </p:cNvSpPr>
          <p:nvPr/>
        </p:nvSpPr>
        <p:spPr bwMode="auto">
          <a:xfrm>
            <a:off x="2160588" y="915988"/>
            <a:ext cx="1079500" cy="523875"/>
          </a:xfrm>
          <a:prstGeom prst="rect">
            <a:avLst/>
          </a:prstGeom>
          <a:no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0" hangingPunct="0">
              <a:defRPr/>
            </a:pPr>
            <a:r>
              <a:rPr lang="zh-CN" altLang="en-US" sz="2800" b="1" dirty="0">
                <a:solidFill>
                  <a:srgbClr val="0000FF"/>
                </a:solidFill>
                <a:latin typeface="楷体" pitchFamily="49" charset="-122"/>
                <a:ea typeface="楷体" pitchFamily="49" charset="-122"/>
              </a:rPr>
              <a:t>准备</a:t>
            </a:r>
          </a:p>
        </p:txBody>
      </p:sp>
      <p:sp>
        <p:nvSpPr>
          <p:cNvPr id="15" name="TextBox 14">
            <a:extLst>
              <a:ext uri="{FF2B5EF4-FFF2-40B4-BE49-F238E27FC236}">
                <a16:creationId xmlns="" xmlns:a16="http://schemas.microsoft.com/office/drawing/2014/main" id="{F48F8537-7801-4841-9EF3-9201D426BA32}"/>
              </a:ext>
            </a:extLst>
          </p:cNvPr>
          <p:cNvSpPr txBox="1">
            <a:spLocks noChangeArrowheads="1"/>
          </p:cNvSpPr>
          <p:nvPr/>
        </p:nvSpPr>
        <p:spPr bwMode="auto">
          <a:xfrm>
            <a:off x="2016125" y="3705225"/>
            <a:ext cx="1800225" cy="522288"/>
          </a:xfrm>
          <a:prstGeom prst="rect">
            <a:avLst/>
          </a:prstGeom>
          <a:no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eaLnBrk="0" hangingPunct="0">
              <a:defRPr/>
            </a:pPr>
            <a:r>
              <a:rPr lang="zh-CN" altLang="en-US" sz="2800" b="1" dirty="0">
                <a:solidFill>
                  <a:srgbClr val="0000FF"/>
                </a:solidFill>
                <a:latin typeface="楷体" pitchFamily="49" charset="-122"/>
                <a:ea typeface="楷体" pitchFamily="49" charset="-122"/>
              </a:rPr>
              <a:t>观众反应</a:t>
            </a:r>
          </a:p>
        </p:txBody>
      </p:sp>
      <p:sp>
        <p:nvSpPr>
          <p:cNvPr id="18" name="TextBox 17">
            <a:extLst>
              <a:ext uri="{FF2B5EF4-FFF2-40B4-BE49-F238E27FC236}">
                <a16:creationId xmlns="" xmlns:a16="http://schemas.microsoft.com/office/drawing/2014/main" id="{3D473C25-AB0F-4AE1-88D0-4577DF683C4D}"/>
              </a:ext>
            </a:extLst>
          </p:cNvPr>
          <p:cNvSpPr txBox="1">
            <a:spLocks noChangeArrowheads="1"/>
          </p:cNvSpPr>
          <p:nvPr/>
        </p:nvSpPr>
        <p:spPr bwMode="auto">
          <a:xfrm>
            <a:off x="4016375" y="1933575"/>
            <a:ext cx="172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正面描写</a:t>
            </a:r>
          </a:p>
        </p:txBody>
      </p:sp>
      <p:sp>
        <p:nvSpPr>
          <p:cNvPr id="21" name="TextBox 20">
            <a:extLst>
              <a:ext uri="{FF2B5EF4-FFF2-40B4-BE49-F238E27FC236}">
                <a16:creationId xmlns="" xmlns:a16="http://schemas.microsoft.com/office/drawing/2014/main" id="{18CE9835-2941-49D2-8484-740A0437B8EF}"/>
              </a:ext>
            </a:extLst>
          </p:cNvPr>
          <p:cNvSpPr txBox="1">
            <a:spLocks noChangeArrowheads="1"/>
          </p:cNvSpPr>
          <p:nvPr/>
        </p:nvSpPr>
        <p:spPr bwMode="auto">
          <a:xfrm>
            <a:off x="4016375" y="3703638"/>
            <a:ext cx="17287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侧面烘托</a:t>
            </a:r>
          </a:p>
        </p:txBody>
      </p:sp>
      <p:sp>
        <p:nvSpPr>
          <p:cNvPr id="65554" name="AutoShape 7">
            <a:extLst>
              <a:ext uri="{FF2B5EF4-FFF2-40B4-BE49-F238E27FC236}">
                <a16:creationId xmlns="" xmlns:a16="http://schemas.microsoft.com/office/drawing/2014/main" id="{8819A1BA-6AAB-4BC5-90F6-0017BBAB903D}"/>
              </a:ext>
            </a:extLst>
          </p:cNvPr>
          <p:cNvSpPr>
            <a:spLocks/>
          </p:cNvSpPr>
          <p:nvPr/>
        </p:nvSpPr>
        <p:spPr bwMode="auto">
          <a:xfrm rot="10800000">
            <a:off x="5903913" y="987425"/>
            <a:ext cx="265112" cy="3113088"/>
          </a:xfrm>
          <a:prstGeom prst="leftBrace">
            <a:avLst>
              <a:gd name="adj1" fmla="val 39142"/>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600">
              <a:latin typeface="黑体" panose="02010609060101010101" pitchFamily="49" charset="-122"/>
              <a:ea typeface="黑体" panose="02010609060101010101" pitchFamily="49" charset="-122"/>
            </a:endParaRPr>
          </a:p>
        </p:txBody>
      </p:sp>
      <p:sp>
        <p:nvSpPr>
          <p:cNvPr id="28" name="TextBox 27">
            <a:extLst>
              <a:ext uri="{FF2B5EF4-FFF2-40B4-BE49-F238E27FC236}">
                <a16:creationId xmlns="" xmlns:a16="http://schemas.microsoft.com/office/drawing/2014/main" id="{F76FCF1B-C866-47CD-ADBD-FC5441C9922D}"/>
              </a:ext>
            </a:extLst>
          </p:cNvPr>
          <p:cNvSpPr txBox="1">
            <a:spLocks noChangeArrowheads="1"/>
          </p:cNvSpPr>
          <p:nvPr/>
        </p:nvSpPr>
        <p:spPr bwMode="auto">
          <a:xfrm>
            <a:off x="6407150" y="2211388"/>
            <a:ext cx="1657350" cy="954087"/>
          </a:xfrm>
          <a:prstGeom prst="rect">
            <a:avLst/>
          </a:prstGeom>
          <a:noFill/>
          <a:ln>
            <a:noFill/>
            <a:headEnd/>
            <a:tailEnd/>
          </a:ln>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eaLnBrk="0" hangingPunct="0">
              <a:defRPr/>
            </a:pPr>
            <a:r>
              <a:rPr lang="zh-CN" altLang="en-US" sz="2800" b="1" dirty="0">
                <a:solidFill>
                  <a:schemeClr val="tx1"/>
                </a:solidFill>
                <a:latin typeface="楷体" pitchFamily="49" charset="-122"/>
                <a:ea typeface="楷体" pitchFamily="49" charset="-122"/>
              </a:rPr>
              <a:t>奋力拼搏</a:t>
            </a:r>
            <a:endParaRPr lang="en-US" altLang="zh-CN" sz="2800" b="1" dirty="0">
              <a:solidFill>
                <a:schemeClr val="tx1"/>
              </a:solidFill>
              <a:latin typeface="楷体" pitchFamily="49" charset="-122"/>
              <a:ea typeface="楷体" pitchFamily="49" charset="-122"/>
            </a:endParaRPr>
          </a:p>
          <a:p>
            <a:pPr eaLnBrk="0" hangingPunct="0">
              <a:defRPr/>
            </a:pPr>
            <a:r>
              <a:rPr lang="zh-CN" altLang="en-US" sz="2800" b="1" dirty="0">
                <a:solidFill>
                  <a:schemeClr val="tx1"/>
                </a:solidFill>
                <a:latin typeface="楷体" pitchFamily="49" charset="-122"/>
                <a:ea typeface="楷体" pitchFamily="49" charset="-122"/>
              </a:rPr>
              <a:t>为国争光</a:t>
            </a:r>
          </a:p>
        </p:txBody>
      </p:sp>
      <p:sp>
        <p:nvSpPr>
          <p:cNvPr id="17" name="AutoShape 7">
            <a:extLst>
              <a:ext uri="{FF2B5EF4-FFF2-40B4-BE49-F238E27FC236}">
                <a16:creationId xmlns="" xmlns:a16="http://schemas.microsoft.com/office/drawing/2014/main" id="{B5B15244-935B-44C2-90E0-E8D6352EA890}"/>
              </a:ext>
            </a:extLst>
          </p:cNvPr>
          <p:cNvSpPr>
            <a:spLocks/>
          </p:cNvSpPr>
          <p:nvPr/>
        </p:nvSpPr>
        <p:spPr bwMode="auto">
          <a:xfrm rot="10800000">
            <a:off x="3751263" y="1082675"/>
            <a:ext cx="265112" cy="2241550"/>
          </a:xfrm>
          <a:prstGeom prst="leftBrace">
            <a:avLst>
              <a:gd name="adj1" fmla="val 39144"/>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600">
              <a:latin typeface="黑体" panose="02010609060101010101" pitchFamily="49" charset="-122"/>
              <a:ea typeface="黑体" panose="02010609060101010101" pitchFamily="49" charset="-122"/>
            </a:endParaRPr>
          </a:p>
        </p:txBody>
      </p:sp>
      <p:sp>
        <p:nvSpPr>
          <p:cNvPr id="19" name="TextBox 18">
            <a:extLst>
              <a:ext uri="{FF2B5EF4-FFF2-40B4-BE49-F238E27FC236}">
                <a16:creationId xmlns="" xmlns:a16="http://schemas.microsoft.com/office/drawing/2014/main" id="{B14E63D5-AAA8-42BD-8A59-C30B956AF3D5}"/>
              </a:ext>
            </a:extLst>
          </p:cNvPr>
          <p:cNvSpPr txBox="1">
            <a:spLocks noChangeArrowheads="1"/>
          </p:cNvSpPr>
          <p:nvPr/>
        </p:nvSpPr>
        <p:spPr bwMode="auto">
          <a:xfrm>
            <a:off x="2160588" y="1560513"/>
            <a:ext cx="1079500" cy="523875"/>
          </a:xfrm>
          <a:prstGeom prst="rect">
            <a:avLst/>
          </a:prstGeom>
          <a:no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0" hangingPunct="0">
              <a:defRPr/>
            </a:pPr>
            <a:r>
              <a:rPr lang="zh-CN" altLang="en-US" sz="2800" b="1" dirty="0">
                <a:solidFill>
                  <a:srgbClr val="0000FF"/>
                </a:solidFill>
                <a:latin typeface="楷体" pitchFamily="49" charset="-122"/>
                <a:ea typeface="楷体" pitchFamily="49" charset="-122"/>
              </a:rPr>
              <a:t>起跳</a:t>
            </a:r>
          </a:p>
        </p:txBody>
      </p:sp>
      <p:sp>
        <p:nvSpPr>
          <p:cNvPr id="20" name="TextBox 19">
            <a:extLst>
              <a:ext uri="{FF2B5EF4-FFF2-40B4-BE49-F238E27FC236}">
                <a16:creationId xmlns="" xmlns:a16="http://schemas.microsoft.com/office/drawing/2014/main" id="{968AAEB3-D3D7-4196-B0A7-74D2BCF7B35B}"/>
              </a:ext>
            </a:extLst>
          </p:cNvPr>
          <p:cNvSpPr txBox="1">
            <a:spLocks noChangeArrowheads="1"/>
          </p:cNvSpPr>
          <p:nvPr/>
        </p:nvSpPr>
        <p:spPr bwMode="auto">
          <a:xfrm>
            <a:off x="2160588" y="2222500"/>
            <a:ext cx="1079500" cy="522288"/>
          </a:xfrm>
          <a:prstGeom prst="rect">
            <a:avLst/>
          </a:prstGeom>
          <a:no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0" hangingPunct="0">
              <a:defRPr/>
            </a:pPr>
            <a:r>
              <a:rPr lang="zh-CN" altLang="en-US" sz="2800" b="1" dirty="0">
                <a:solidFill>
                  <a:srgbClr val="0000FF"/>
                </a:solidFill>
                <a:latin typeface="楷体" pitchFamily="49" charset="-122"/>
                <a:ea typeface="楷体" pitchFamily="49" charset="-122"/>
              </a:rPr>
              <a:t>腾空</a:t>
            </a:r>
          </a:p>
        </p:txBody>
      </p:sp>
      <p:sp>
        <p:nvSpPr>
          <p:cNvPr id="22" name="TextBox 21">
            <a:extLst>
              <a:ext uri="{FF2B5EF4-FFF2-40B4-BE49-F238E27FC236}">
                <a16:creationId xmlns="" xmlns:a16="http://schemas.microsoft.com/office/drawing/2014/main" id="{8B0A8EAE-43BD-4244-8526-3A95674F5599}"/>
              </a:ext>
            </a:extLst>
          </p:cNvPr>
          <p:cNvSpPr txBox="1">
            <a:spLocks noChangeArrowheads="1"/>
          </p:cNvSpPr>
          <p:nvPr/>
        </p:nvSpPr>
        <p:spPr bwMode="auto">
          <a:xfrm>
            <a:off x="2160588" y="2903538"/>
            <a:ext cx="1079500" cy="523875"/>
          </a:xfrm>
          <a:prstGeom prst="rect">
            <a:avLst/>
          </a:prstGeom>
          <a:no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lgn="ctr" eaLnBrk="0" hangingPunct="0">
              <a:defRPr/>
            </a:pPr>
            <a:r>
              <a:rPr lang="zh-CN" altLang="en-US" sz="2800" b="1" dirty="0">
                <a:solidFill>
                  <a:srgbClr val="0000FF"/>
                </a:solidFill>
                <a:latin typeface="楷体" pitchFamily="49" charset="-122"/>
                <a:ea typeface="楷体" pitchFamily="49" charset="-122"/>
              </a:rPr>
              <a:t>入水</a:t>
            </a:r>
          </a:p>
        </p:txBody>
      </p:sp>
      <p:sp>
        <p:nvSpPr>
          <p:cNvPr id="23" name="右箭头 22">
            <a:extLst>
              <a:ext uri="{FF2B5EF4-FFF2-40B4-BE49-F238E27FC236}">
                <a16:creationId xmlns="" xmlns:a16="http://schemas.microsoft.com/office/drawing/2014/main" id="{F2C6E1A3-8FA9-45BF-A7DF-469829F9C623}"/>
              </a:ext>
            </a:extLst>
          </p:cNvPr>
          <p:cNvSpPr/>
          <p:nvPr/>
        </p:nvSpPr>
        <p:spPr>
          <a:xfrm>
            <a:off x="3659188" y="3870325"/>
            <a:ext cx="439737" cy="214313"/>
          </a:xfrm>
          <a:prstGeom prs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矩形 35">
            <a:extLst>
              <a:ext uri="{FF2B5EF4-FFF2-40B4-BE49-F238E27FC236}">
                <a16:creationId xmlns="" xmlns:a16="http://schemas.microsoft.com/office/drawing/2014/main" id="{C4BAC0BC-12D1-4358-9C21-F4143AD27938}"/>
              </a:ext>
            </a:extLst>
          </p:cNvPr>
          <p:cNvSpPr>
            <a:spLocks noChangeArrowheads="1"/>
          </p:cNvSpPr>
          <p:nvPr/>
        </p:nvSpPr>
        <p:spPr bwMode="auto">
          <a:xfrm>
            <a:off x="485775" y="700088"/>
            <a:ext cx="8137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dirty="0">
                <a:latin typeface="宋体" panose="02010600030101010101" pitchFamily="2" charset="-122"/>
              </a:rPr>
              <a:t>1.</a:t>
            </a:r>
            <a:r>
              <a:rPr lang="zh-CN" altLang="zh-CN" sz="2800" b="1" dirty="0">
                <a:latin typeface="宋体" panose="02010600030101010101" pitchFamily="2" charset="-122"/>
              </a:rPr>
              <a:t>下列词语中</a:t>
            </a:r>
            <a:r>
              <a:rPr lang="zh-CN" altLang="en-US" sz="2800" b="1" dirty="0">
                <a:latin typeface="宋体" panose="02010600030101010101" pitchFamily="2" charset="-122"/>
              </a:rPr>
              <a:t>红</a:t>
            </a:r>
            <a:r>
              <a:rPr lang="zh-CN" altLang="zh-CN" sz="2800" b="1" dirty="0">
                <a:latin typeface="宋体" panose="02010600030101010101" pitchFamily="2" charset="-122"/>
              </a:rPr>
              <a:t>字的注音有误的一项是</a:t>
            </a:r>
            <a:r>
              <a:rPr lang="en-US" altLang="zh-CN" sz="2800" b="1" dirty="0">
                <a:latin typeface="宋体" panose="02010600030101010101" pitchFamily="2" charset="-122"/>
              </a:rPr>
              <a:t>(</a:t>
            </a:r>
            <a:r>
              <a:rPr lang="zh-CN" altLang="zh-CN" sz="2800" b="1" dirty="0">
                <a:latin typeface="宋体" panose="02010600030101010101" pitchFamily="2" charset="-122"/>
              </a:rPr>
              <a:t>　　</a:t>
            </a:r>
            <a:r>
              <a:rPr lang="en-US" altLang="zh-CN" sz="2800" b="1" dirty="0">
                <a:latin typeface="宋体" panose="02010600030101010101" pitchFamily="2" charset="-122"/>
              </a:rPr>
              <a:t>)</a:t>
            </a:r>
            <a:r>
              <a:rPr lang="zh-CN" altLang="en-US" sz="2800" b="1" dirty="0">
                <a:latin typeface="宋体" panose="02010600030101010101" pitchFamily="2" charset="-122"/>
              </a:rPr>
              <a:t>。</a:t>
            </a:r>
            <a:endParaRPr lang="zh-CN" altLang="zh-CN" sz="2800" b="1" dirty="0">
              <a:latin typeface="宋体" panose="02010600030101010101" pitchFamily="2" charset="-122"/>
            </a:endParaRPr>
          </a:p>
        </p:txBody>
      </p:sp>
      <p:sp>
        <p:nvSpPr>
          <p:cNvPr id="36867" name="矩形 15">
            <a:extLst>
              <a:ext uri="{FF2B5EF4-FFF2-40B4-BE49-F238E27FC236}">
                <a16:creationId xmlns="" xmlns:a16="http://schemas.microsoft.com/office/drawing/2014/main" id="{E6C74E03-AEF5-4704-9097-70BB7348CA70}"/>
              </a:ext>
            </a:extLst>
          </p:cNvPr>
          <p:cNvSpPr>
            <a:spLocks noChangeArrowheads="1"/>
          </p:cNvSpPr>
          <p:nvPr/>
        </p:nvSpPr>
        <p:spPr bwMode="auto">
          <a:xfrm>
            <a:off x="1079500" y="1492250"/>
            <a:ext cx="69850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800" dirty="0">
                <a:latin typeface="黑体" panose="02010609060101010101" pitchFamily="49" charset="-122"/>
                <a:ea typeface="黑体" panose="02010609060101010101" pitchFamily="49" charset="-122"/>
              </a:rPr>
              <a:t>A.</a:t>
            </a:r>
            <a:r>
              <a:rPr lang="zh-CN" altLang="zh-CN" sz="2800" b="1" dirty="0">
                <a:latin typeface="楷体" panose="02010609060101010101" pitchFamily="49" charset="-122"/>
                <a:ea typeface="楷体" panose="02010609060101010101" pitchFamily="49" charset="-122"/>
              </a:rPr>
              <a:t>优</a:t>
            </a:r>
            <a:r>
              <a:rPr lang="zh-CN" altLang="zh-CN" sz="2800" b="1" dirty="0">
                <a:solidFill>
                  <a:srgbClr val="FF0000"/>
                </a:solidFill>
                <a:latin typeface="楷体" panose="02010609060101010101" pitchFamily="49" charset="-122"/>
                <a:ea typeface="楷体" panose="02010609060101010101" pitchFamily="49" charset="-122"/>
              </a:rPr>
              <a:t>雅</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黑体" panose="02010609060101010101" pitchFamily="49" charset="-122"/>
              </a:rPr>
              <a:t>yǎ</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掠</a:t>
            </a:r>
            <a:r>
              <a:rPr lang="zh-CN" altLang="zh-CN" sz="2800" b="1" dirty="0">
                <a:latin typeface="楷体" panose="02010609060101010101" pitchFamily="49" charset="-122"/>
                <a:ea typeface="楷体" panose="02010609060101010101" pitchFamily="49" charset="-122"/>
              </a:rPr>
              <a:t>过</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黑体" panose="02010609060101010101" pitchFamily="49" charset="-122"/>
              </a:rPr>
              <a:t>lüè</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翘</a:t>
            </a:r>
            <a:r>
              <a:rPr lang="zh-CN" altLang="zh-CN" sz="2800" b="1" dirty="0">
                <a:latin typeface="楷体" panose="02010609060101010101" pitchFamily="49" charset="-122"/>
                <a:ea typeface="楷体" panose="02010609060101010101" pitchFamily="49" charset="-122"/>
              </a:rPr>
              <a:t>首</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黑体" panose="02010609060101010101" pitchFamily="49" charset="-122"/>
              </a:rPr>
              <a:t>qiáo</a:t>
            </a:r>
            <a:r>
              <a:rPr lang="en-US" altLang="zh-CN" sz="2800" b="1" dirty="0">
                <a:latin typeface="楷体" panose="02010609060101010101" pitchFamily="49" charset="-122"/>
                <a:ea typeface="楷体" panose="02010609060101010101" pitchFamily="49" charset="-122"/>
              </a:rPr>
              <a:t>) </a:t>
            </a:r>
            <a:endParaRPr lang="zh-CN" altLang="zh-CN" sz="2800" b="1" dirty="0">
              <a:latin typeface="楷体" panose="02010609060101010101" pitchFamily="49" charset="-122"/>
              <a:ea typeface="楷体" panose="02010609060101010101" pitchFamily="49" charset="-122"/>
            </a:endParaRPr>
          </a:p>
          <a:p>
            <a:pPr eaLnBrk="1" hangingPunct="1">
              <a:lnSpc>
                <a:spcPct val="150000"/>
              </a:lnSpc>
            </a:pPr>
            <a:r>
              <a:rPr lang="en-US" altLang="zh-CN" sz="2800" dirty="0">
                <a:latin typeface="黑体" panose="02010609060101010101" pitchFamily="49" charset="-122"/>
                <a:ea typeface="黑体" panose="02010609060101010101" pitchFamily="49" charset="-122"/>
              </a:rPr>
              <a:t>B.</a:t>
            </a:r>
            <a:r>
              <a:rPr lang="zh-CN" altLang="zh-CN" sz="2800" b="1" dirty="0">
                <a:solidFill>
                  <a:srgbClr val="FF0000"/>
                </a:solidFill>
                <a:latin typeface="楷体" panose="02010609060101010101" pitchFamily="49" charset="-122"/>
                <a:ea typeface="楷体" panose="02010609060101010101" pitchFamily="49" charset="-122"/>
              </a:rPr>
              <a:t>屏</a:t>
            </a:r>
            <a:r>
              <a:rPr lang="zh-CN" altLang="zh-CN" sz="2800" b="1" dirty="0">
                <a:latin typeface="楷体" panose="02010609060101010101" pitchFamily="49" charset="-122"/>
                <a:ea typeface="楷体" panose="02010609060101010101" pitchFamily="49" charset="-122"/>
              </a:rPr>
              <a:t>息</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黑体" panose="02010609060101010101" pitchFamily="49" charset="-122"/>
              </a:rPr>
              <a:t>píng</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　收</a:t>
            </a:r>
            <a:r>
              <a:rPr lang="zh-CN" altLang="zh-CN" sz="2800" b="1" dirty="0">
                <a:solidFill>
                  <a:srgbClr val="FF0000"/>
                </a:solidFill>
                <a:latin typeface="楷体" panose="02010609060101010101" pitchFamily="49" charset="-122"/>
                <a:ea typeface="楷体" panose="02010609060101010101" pitchFamily="49" charset="-122"/>
              </a:rPr>
              <a:t>敛</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黑体" panose="02010609060101010101" pitchFamily="49" charset="-122"/>
              </a:rPr>
              <a:t>liǎn</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酷</a:t>
            </a:r>
            <a:r>
              <a:rPr lang="zh-CN" altLang="zh-CN" sz="2800" b="1" dirty="0">
                <a:latin typeface="楷体" panose="02010609060101010101" pitchFamily="49" charset="-122"/>
                <a:ea typeface="楷体" panose="02010609060101010101" pitchFamily="49" charset="-122"/>
              </a:rPr>
              <a:t>似</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黑体" panose="02010609060101010101" pitchFamily="49" charset="-122"/>
              </a:rPr>
              <a:t>kù</a:t>
            </a:r>
            <a:r>
              <a:rPr lang="en-US" altLang="zh-CN" sz="2800" b="1" dirty="0">
                <a:latin typeface="楷体" panose="02010609060101010101" pitchFamily="49" charset="-122"/>
                <a:ea typeface="楷体" panose="02010609060101010101" pitchFamily="49" charset="-122"/>
              </a:rPr>
              <a:t>) </a:t>
            </a:r>
            <a:endParaRPr lang="zh-CN" altLang="zh-CN" sz="2800" b="1" dirty="0">
              <a:latin typeface="楷体" panose="02010609060101010101" pitchFamily="49" charset="-122"/>
              <a:ea typeface="楷体" panose="02010609060101010101" pitchFamily="49" charset="-122"/>
            </a:endParaRPr>
          </a:p>
          <a:p>
            <a:pPr eaLnBrk="1" hangingPunct="1">
              <a:lnSpc>
                <a:spcPct val="150000"/>
              </a:lnSpc>
            </a:pPr>
            <a:r>
              <a:rPr lang="en-US" altLang="zh-CN" sz="2800" dirty="0">
                <a:latin typeface="黑体" panose="02010609060101010101" pitchFamily="49" charset="-122"/>
                <a:ea typeface="黑体" panose="02010609060101010101" pitchFamily="49" charset="-122"/>
              </a:rPr>
              <a:t>C.</a:t>
            </a:r>
            <a:r>
              <a:rPr lang="zh-CN" altLang="zh-CN" sz="2800" b="1" dirty="0">
                <a:solidFill>
                  <a:srgbClr val="FF0000"/>
                </a:solidFill>
                <a:latin typeface="楷体" panose="02010609060101010101" pitchFamily="49" charset="-122"/>
                <a:ea typeface="楷体" panose="02010609060101010101" pitchFamily="49" charset="-122"/>
              </a:rPr>
              <a:t>敦</a:t>
            </a:r>
            <a:r>
              <a:rPr lang="zh-CN" altLang="zh-CN" sz="2800" b="1" dirty="0">
                <a:latin typeface="楷体" panose="02010609060101010101" pitchFamily="49" charset="-122"/>
                <a:ea typeface="楷体" panose="02010609060101010101" pitchFamily="49" charset="-122"/>
              </a:rPr>
              <a:t>煌</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黑体" panose="02010609060101010101" pitchFamily="49" charset="-122"/>
              </a:rPr>
              <a:t>dūn</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绷</a:t>
            </a:r>
            <a:r>
              <a:rPr lang="zh-CN" altLang="zh-CN" sz="2800" b="1" dirty="0">
                <a:latin typeface="楷体" panose="02010609060101010101" pitchFamily="49" charset="-122"/>
                <a:ea typeface="楷体" panose="02010609060101010101" pitchFamily="49" charset="-122"/>
              </a:rPr>
              <a:t>直</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黑体" panose="02010609060101010101" pitchFamily="49" charset="-122"/>
              </a:rPr>
              <a:t>bēng</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缭</a:t>
            </a:r>
            <a:r>
              <a:rPr lang="zh-CN" altLang="zh-CN" sz="2800" b="1" dirty="0">
                <a:latin typeface="楷体" panose="02010609060101010101" pitchFamily="49" charset="-122"/>
                <a:ea typeface="楷体" panose="02010609060101010101" pitchFamily="49" charset="-122"/>
              </a:rPr>
              <a:t>乱</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黑体" panose="02010609060101010101" pitchFamily="49" charset="-122"/>
              </a:rPr>
              <a:t>liáo</a:t>
            </a:r>
            <a:r>
              <a:rPr lang="en-US" altLang="zh-CN"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a:p>
            <a:pPr eaLnBrk="1" hangingPunct="1">
              <a:lnSpc>
                <a:spcPct val="150000"/>
              </a:lnSpc>
            </a:pPr>
            <a:r>
              <a:rPr lang="en-US" altLang="zh-CN" sz="2800" dirty="0">
                <a:latin typeface="黑体" panose="02010609060101010101" pitchFamily="49" charset="-122"/>
                <a:ea typeface="黑体" panose="02010609060101010101" pitchFamily="49" charset="-122"/>
              </a:rPr>
              <a:t>D.</a:t>
            </a:r>
            <a:r>
              <a:rPr lang="zh-CN" altLang="zh-CN" sz="2800" b="1" dirty="0">
                <a:solidFill>
                  <a:srgbClr val="FF0000"/>
                </a:solidFill>
                <a:latin typeface="楷体" panose="02010609060101010101" pitchFamily="49" charset="-122"/>
                <a:ea typeface="楷体" panose="02010609060101010101" pitchFamily="49" charset="-122"/>
              </a:rPr>
              <a:t>悄</a:t>
            </a:r>
            <a:r>
              <a:rPr lang="zh-CN" altLang="zh-CN" sz="2800" b="1" dirty="0">
                <a:latin typeface="楷体" panose="02010609060101010101" pitchFamily="49" charset="-122"/>
                <a:ea typeface="楷体" panose="02010609060101010101" pitchFamily="49" charset="-122"/>
              </a:rPr>
              <a:t>然</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黑体" panose="02010609060101010101" pitchFamily="49" charset="-122"/>
              </a:rPr>
              <a:t>qiǎo</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　高</a:t>
            </a:r>
            <a:r>
              <a:rPr lang="zh-CN" altLang="zh-CN" sz="2800" b="1" dirty="0">
                <a:solidFill>
                  <a:srgbClr val="FF0000"/>
                </a:solidFill>
                <a:latin typeface="楷体" panose="02010609060101010101" pitchFamily="49" charset="-122"/>
                <a:ea typeface="楷体" panose="02010609060101010101" pitchFamily="49" charset="-122"/>
              </a:rPr>
              <a:t>潮</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黑体" panose="02010609060101010101" pitchFamily="49" charset="-122"/>
              </a:rPr>
              <a:t>cháo</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沸</a:t>
            </a:r>
            <a:r>
              <a:rPr lang="zh-CN" altLang="zh-CN" sz="2800" b="1" dirty="0">
                <a:latin typeface="楷体" panose="02010609060101010101" pitchFamily="49" charset="-122"/>
                <a:ea typeface="楷体" panose="02010609060101010101" pitchFamily="49" charset="-122"/>
              </a:rPr>
              <a:t>腾</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黑体" panose="02010609060101010101" pitchFamily="49" charset="-122"/>
              </a:rPr>
              <a:t>fèi</a:t>
            </a:r>
            <a:r>
              <a:rPr lang="en-US" altLang="zh-CN"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p:txBody>
      </p:sp>
      <p:sp>
        <p:nvSpPr>
          <p:cNvPr id="17" name="TextBox 16">
            <a:extLst>
              <a:ext uri="{FF2B5EF4-FFF2-40B4-BE49-F238E27FC236}">
                <a16:creationId xmlns="" xmlns:a16="http://schemas.microsoft.com/office/drawing/2014/main" id="{B745C261-BD4A-43BD-A875-D01531DFDC19}"/>
              </a:ext>
            </a:extLst>
          </p:cNvPr>
          <p:cNvSpPr txBox="1">
            <a:spLocks noChangeArrowheads="1"/>
          </p:cNvSpPr>
          <p:nvPr/>
        </p:nvSpPr>
        <p:spPr bwMode="auto">
          <a:xfrm>
            <a:off x="7019925" y="685800"/>
            <a:ext cx="431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a:solidFill>
                  <a:srgbClr val="FF0000"/>
                </a:solidFill>
                <a:latin typeface="黑体" panose="02010609060101010101" pitchFamily="49" charset="-122"/>
                <a:ea typeface="黑体" panose="02010609060101010101" pitchFamily="49" charset="-122"/>
              </a:rPr>
              <a:t>B</a:t>
            </a:r>
            <a:endParaRPr lang="zh-CN" altLang="en-US" sz="2800">
              <a:solidFill>
                <a:srgbClr val="FF0000"/>
              </a:solidFill>
              <a:latin typeface="黑体" panose="02010609060101010101" pitchFamily="49" charset="-122"/>
              <a:ea typeface="黑体" panose="02010609060101010101" pitchFamily="49" charset="-122"/>
            </a:endParaRPr>
          </a:p>
        </p:txBody>
      </p:sp>
      <p:grpSp>
        <p:nvGrpSpPr>
          <p:cNvPr id="33797" name="组合 15">
            <a:extLst>
              <a:ext uri="{FF2B5EF4-FFF2-40B4-BE49-F238E27FC236}">
                <a16:creationId xmlns="" xmlns:a16="http://schemas.microsoft.com/office/drawing/2014/main" id="{4CD160C9-2107-48F8-A6BC-9BFB9AFBA8E5}"/>
              </a:ext>
            </a:extLst>
          </p:cNvPr>
          <p:cNvGrpSpPr>
            <a:grpSpLocks/>
          </p:cNvGrpSpPr>
          <p:nvPr/>
        </p:nvGrpSpPr>
        <p:grpSpPr bwMode="auto">
          <a:xfrm>
            <a:off x="34925" y="-20638"/>
            <a:ext cx="2008188" cy="523876"/>
            <a:chOff x="70" y="-63"/>
            <a:chExt cx="3161" cy="824"/>
          </a:xfrm>
        </p:grpSpPr>
        <p:sp>
          <p:nvSpPr>
            <p:cNvPr id="33798" name="文本框 6">
              <a:extLst>
                <a:ext uri="{FF2B5EF4-FFF2-40B4-BE49-F238E27FC236}">
                  <a16:creationId xmlns="" xmlns:a16="http://schemas.microsoft.com/office/drawing/2014/main" id="{8F45782B-0D5A-4E2E-A9F6-FB4AB8224F36}"/>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课堂检测</a:t>
              </a:r>
            </a:p>
          </p:txBody>
        </p:sp>
        <p:cxnSp>
          <p:nvCxnSpPr>
            <p:cNvPr id="13" name="直线连接符 9">
              <a:extLst>
                <a:ext uri="{FF2B5EF4-FFF2-40B4-BE49-F238E27FC236}">
                  <a16:creationId xmlns="" xmlns:a16="http://schemas.microsoft.com/office/drawing/2014/main" id="{F835F18B-82E7-4EF2-8708-3258359BFAE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 xmlns:a16="http://schemas.microsoft.com/office/drawing/2014/main" id="{99A9357C-E3F3-4E7D-9D49-68E3B1FA479E}"/>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矩形 9">
            <a:extLst>
              <a:ext uri="{FF2B5EF4-FFF2-40B4-BE49-F238E27FC236}">
                <a16:creationId xmlns="" xmlns:a16="http://schemas.microsoft.com/office/drawing/2014/main" id="{C2DA9B2A-3E6F-469F-953D-E62D7356EB90}"/>
              </a:ext>
            </a:extLst>
          </p:cNvPr>
          <p:cNvSpPr>
            <a:spLocks noChangeArrowheads="1"/>
          </p:cNvSpPr>
          <p:nvPr/>
        </p:nvSpPr>
        <p:spPr bwMode="auto">
          <a:xfrm>
            <a:off x="576263" y="1990725"/>
            <a:ext cx="7991475"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楷体" panose="02010609060101010101" pitchFamily="49" charset="-122"/>
                <a:ea typeface="楷体" panose="02010609060101010101" pitchFamily="49" charset="-122"/>
              </a:rPr>
              <a:t>(1)</a:t>
            </a:r>
            <a:r>
              <a:rPr lang="zh-CN" altLang="zh-CN" sz="2800" b="1" dirty="0">
                <a:latin typeface="楷体" panose="02010609060101010101" pitchFamily="49" charset="-122"/>
                <a:ea typeface="楷体" panose="02010609060101010101" pitchFamily="49" charset="-122"/>
              </a:rPr>
              <a:t>望着天空中洒下的滴滴金雨</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水面上绽开的朵朵银花</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我们</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目不暇接。</a:t>
            </a:r>
            <a:endParaRPr lang="en-US" altLang="zh-CN" sz="2800" b="1" dirty="0">
              <a:latin typeface="楷体" panose="02010609060101010101" pitchFamily="49" charset="-122"/>
              <a:ea typeface="楷体" panose="02010609060101010101" pitchFamily="49" charset="-122"/>
            </a:endParaRPr>
          </a:p>
          <a:p>
            <a:pPr eaLnBrk="1" hangingPunct="1"/>
            <a:endParaRPr lang="zh-CN" altLang="zh-CN" sz="2800" b="1" dirty="0">
              <a:latin typeface="楷体" panose="02010609060101010101" pitchFamily="49" charset="-122"/>
              <a:ea typeface="楷体" panose="02010609060101010101" pitchFamily="49" charset="-122"/>
            </a:endParaRPr>
          </a:p>
          <a:p>
            <a:pPr eaLnBrk="1" hangingPunct="1"/>
            <a:r>
              <a:rPr lang="en-US" altLang="zh-CN" sz="2800" b="1" dirty="0">
                <a:latin typeface="楷体" panose="02010609060101010101" pitchFamily="49" charset="-122"/>
                <a:ea typeface="楷体" panose="02010609060101010101" pitchFamily="49" charset="-122"/>
              </a:rPr>
              <a:t>(2)</a:t>
            </a:r>
            <a:r>
              <a:rPr lang="zh-CN" altLang="zh-CN" sz="2800" b="1" dirty="0">
                <a:latin typeface="楷体" panose="02010609060101010101" pitchFamily="49" charset="-122"/>
                <a:ea typeface="楷体" panose="02010609060101010101" pitchFamily="49" charset="-122"/>
              </a:rPr>
              <a:t>这案情真是</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让我们都不知道是谁干的。</a:t>
            </a:r>
          </a:p>
        </p:txBody>
      </p:sp>
      <p:sp>
        <p:nvSpPr>
          <p:cNvPr id="37891" name="矩形 13">
            <a:extLst>
              <a:ext uri="{FF2B5EF4-FFF2-40B4-BE49-F238E27FC236}">
                <a16:creationId xmlns="" xmlns:a16="http://schemas.microsoft.com/office/drawing/2014/main" id="{E338F3E8-C3FA-45E0-9E93-517D4629AB9C}"/>
              </a:ext>
            </a:extLst>
          </p:cNvPr>
          <p:cNvSpPr>
            <a:spLocks noChangeArrowheads="1"/>
          </p:cNvSpPr>
          <p:nvPr/>
        </p:nvSpPr>
        <p:spPr bwMode="auto">
          <a:xfrm>
            <a:off x="468313" y="609600"/>
            <a:ext cx="23383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000000"/>
                </a:solidFill>
                <a:latin typeface="宋体" panose="02010600030101010101" pitchFamily="2" charset="-122"/>
              </a:rPr>
              <a:t>2.</a:t>
            </a:r>
            <a:r>
              <a:rPr lang="zh-CN" altLang="zh-CN" sz="2800" b="1" dirty="0">
                <a:solidFill>
                  <a:srgbClr val="000000"/>
                </a:solidFill>
                <a:latin typeface="宋体" panose="02010600030101010101" pitchFamily="2" charset="-122"/>
              </a:rPr>
              <a:t>选词填空。</a:t>
            </a:r>
          </a:p>
        </p:txBody>
      </p:sp>
      <p:sp>
        <p:nvSpPr>
          <p:cNvPr id="37892" name="矩形 14">
            <a:extLst>
              <a:ext uri="{FF2B5EF4-FFF2-40B4-BE49-F238E27FC236}">
                <a16:creationId xmlns="" xmlns:a16="http://schemas.microsoft.com/office/drawing/2014/main" id="{B5ACFA5A-5635-4F89-B82E-FD322021DAE6}"/>
              </a:ext>
            </a:extLst>
          </p:cNvPr>
          <p:cNvSpPr>
            <a:spLocks noChangeArrowheads="1"/>
          </p:cNvSpPr>
          <p:nvPr/>
        </p:nvSpPr>
        <p:spPr bwMode="auto">
          <a:xfrm>
            <a:off x="1979613" y="1227138"/>
            <a:ext cx="17287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solidFill>
                  <a:srgbClr val="FF0000"/>
                </a:solidFill>
                <a:latin typeface="楷体" panose="02010609060101010101" pitchFamily="49" charset="-122"/>
                <a:ea typeface="楷体" panose="02010609060101010101" pitchFamily="49" charset="-122"/>
              </a:rPr>
              <a:t>眼花缭乱　　　</a:t>
            </a:r>
          </a:p>
        </p:txBody>
      </p:sp>
      <p:sp>
        <p:nvSpPr>
          <p:cNvPr id="37893" name="矩形 15">
            <a:extLst>
              <a:ext uri="{FF2B5EF4-FFF2-40B4-BE49-F238E27FC236}">
                <a16:creationId xmlns="" xmlns:a16="http://schemas.microsoft.com/office/drawing/2014/main" id="{E4033A9D-DBFB-49E1-BC6B-3C9F3E8BBB64}"/>
              </a:ext>
            </a:extLst>
          </p:cNvPr>
          <p:cNvSpPr>
            <a:spLocks noChangeArrowheads="1"/>
          </p:cNvSpPr>
          <p:nvPr/>
        </p:nvSpPr>
        <p:spPr bwMode="auto">
          <a:xfrm>
            <a:off x="4716463" y="1227138"/>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solidFill>
                  <a:srgbClr val="FF0000"/>
                </a:solidFill>
                <a:latin typeface="楷体" panose="02010609060101010101" pitchFamily="49" charset="-122"/>
                <a:ea typeface="楷体" panose="02010609060101010101" pitchFamily="49" charset="-122"/>
              </a:rPr>
              <a:t>扑朔迷离</a:t>
            </a:r>
          </a:p>
        </p:txBody>
      </p:sp>
      <p:sp>
        <p:nvSpPr>
          <p:cNvPr id="17" name="TextBox 16">
            <a:extLst>
              <a:ext uri="{FF2B5EF4-FFF2-40B4-BE49-F238E27FC236}">
                <a16:creationId xmlns="" xmlns:a16="http://schemas.microsoft.com/office/drawing/2014/main" id="{3508B01F-77EC-43FE-9C60-E4CA24EDE6B2}"/>
              </a:ext>
            </a:extLst>
          </p:cNvPr>
          <p:cNvSpPr txBox="1">
            <a:spLocks noChangeArrowheads="1"/>
          </p:cNvSpPr>
          <p:nvPr/>
        </p:nvSpPr>
        <p:spPr bwMode="auto">
          <a:xfrm>
            <a:off x="2916238" y="2397125"/>
            <a:ext cx="1817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楷体" panose="02010609060101010101" pitchFamily="49" charset="-122"/>
                <a:ea typeface="楷体" panose="02010609060101010101" pitchFamily="49" charset="-122"/>
              </a:rPr>
              <a:t>眼花缭乱</a:t>
            </a:r>
          </a:p>
        </p:txBody>
      </p:sp>
      <p:sp>
        <p:nvSpPr>
          <p:cNvPr id="18" name="TextBox 17">
            <a:extLst>
              <a:ext uri="{FF2B5EF4-FFF2-40B4-BE49-F238E27FC236}">
                <a16:creationId xmlns="" xmlns:a16="http://schemas.microsoft.com/office/drawing/2014/main" id="{F6CDD96A-EB3F-4BCF-8F15-C4E33F9D76DD}"/>
              </a:ext>
            </a:extLst>
          </p:cNvPr>
          <p:cNvSpPr txBox="1">
            <a:spLocks noChangeArrowheads="1"/>
          </p:cNvSpPr>
          <p:nvPr/>
        </p:nvSpPr>
        <p:spPr bwMode="auto">
          <a:xfrm>
            <a:off x="3087688" y="3270250"/>
            <a:ext cx="17287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楷体" panose="02010609060101010101" pitchFamily="49" charset="-122"/>
                <a:ea typeface="楷体" panose="02010609060101010101" pitchFamily="49" charset="-122"/>
              </a:rPr>
              <a:t>扑朔迷离</a:t>
            </a:r>
          </a:p>
        </p:txBody>
      </p:sp>
      <p:grpSp>
        <p:nvGrpSpPr>
          <p:cNvPr id="34824" name="组合 15">
            <a:extLst>
              <a:ext uri="{FF2B5EF4-FFF2-40B4-BE49-F238E27FC236}">
                <a16:creationId xmlns="" xmlns:a16="http://schemas.microsoft.com/office/drawing/2014/main" id="{96828C2F-8F1C-4960-A9C0-0EAB8E4EEF9E}"/>
              </a:ext>
            </a:extLst>
          </p:cNvPr>
          <p:cNvGrpSpPr>
            <a:grpSpLocks/>
          </p:cNvGrpSpPr>
          <p:nvPr/>
        </p:nvGrpSpPr>
        <p:grpSpPr bwMode="auto">
          <a:xfrm>
            <a:off x="34925" y="-20638"/>
            <a:ext cx="2008188" cy="523876"/>
            <a:chOff x="70" y="-63"/>
            <a:chExt cx="3161" cy="824"/>
          </a:xfrm>
        </p:grpSpPr>
        <p:sp>
          <p:nvSpPr>
            <p:cNvPr id="34825" name="文本框 6">
              <a:extLst>
                <a:ext uri="{FF2B5EF4-FFF2-40B4-BE49-F238E27FC236}">
                  <a16:creationId xmlns="" xmlns:a16="http://schemas.microsoft.com/office/drawing/2014/main" id="{52113873-01DB-4FCD-A326-2E857DE45D7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课堂检测</a:t>
              </a:r>
            </a:p>
          </p:txBody>
        </p:sp>
        <p:cxnSp>
          <p:nvCxnSpPr>
            <p:cNvPr id="15" name="直线连接符 9">
              <a:extLst>
                <a:ext uri="{FF2B5EF4-FFF2-40B4-BE49-F238E27FC236}">
                  <a16:creationId xmlns="" xmlns:a16="http://schemas.microsoft.com/office/drawing/2014/main" id="{37D296B9-9465-4BFF-AF9E-AC2340746F6A}"/>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 xmlns:a16="http://schemas.microsoft.com/office/drawing/2014/main" id="{8A15FA7E-736B-42DB-9AE0-5691CA9AEAAF}"/>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矩形 12">
            <a:extLst>
              <a:ext uri="{FF2B5EF4-FFF2-40B4-BE49-F238E27FC236}">
                <a16:creationId xmlns="" xmlns:a16="http://schemas.microsoft.com/office/drawing/2014/main" id="{03C9ECAE-B8A9-46C1-834D-BDA3BF3DF202}"/>
              </a:ext>
            </a:extLst>
          </p:cNvPr>
          <p:cNvSpPr>
            <a:spLocks noChangeArrowheads="1"/>
          </p:cNvSpPr>
          <p:nvPr/>
        </p:nvSpPr>
        <p:spPr bwMode="auto">
          <a:xfrm>
            <a:off x="468313" y="1333500"/>
            <a:ext cx="820737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楷体" panose="02010609060101010101" pitchFamily="49" charset="-122"/>
                <a:ea typeface="楷体" panose="02010609060101010101" pitchFamily="49" charset="-122"/>
              </a:rPr>
              <a:t>A.</a:t>
            </a:r>
            <a:r>
              <a:rPr lang="zh-CN" altLang="zh-CN" sz="2800" b="1" dirty="0">
                <a:latin typeface="楷体" panose="02010609060101010101" pitchFamily="49" charset="-122"/>
                <a:ea typeface="楷体" panose="02010609060101010101" pitchFamily="49" charset="-122"/>
              </a:rPr>
              <a:t>旧社会</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劳动人民吃不饱</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穿不暖的生活。</a:t>
            </a:r>
          </a:p>
          <a:p>
            <a:pPr eaLnBrk="1" hangingPunct="1"/>
            <a:r>
              <a:rPr lang="en-US" altLang="zh-CN" sz="2800" b="1" dirty="0">
                <a:latin typeface="楷体" panose="02010609060101010101" pitchFamily="49" charset="-122"/>
                <a:ea typeface="楷体" panose="02010609060101010101" pitchFamily="49" charset="-122"/>
              </a:rPr>
              <a:t>B.</a:t>
            </a:r>
            <a:r>
              <a:rPr lang="zh-CN" altLang="zh-CN" sz="2800" b="1" dirty="0">
                <a:latin typeface="楷体" panose="02010609060101010101" pitchFamily="49" charset="-122"/>
                <a:ea typeface="楷体" panose="02010609060101010101" pitchFamily="49" charset="-122"/>
              </a:rPr>
              <a:t>能否贯彻落实科学发展观</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是构建和谐社会、促进经济可持续发展的重要保证。</a:t>
            </a:r>
          </a:p>
          <a:p>
            <a:pPr eaLnBrk="1" hangingPunct="1"/>
            <a:r>
              <a:rPr lang="en-US" altLang="zh-CN" sz="2800" b="1" dirty="0">
                <a:latin typeface="楷体" panose="02010609060101010101" pitchFamily="49" charset="-122"/>
                <a:ea typeface="楷体" panose="02010609060101010101" pitchFamily="49" charset="-122"/>
              </a:rPr>
              <a:t>C.</a:t>
            </a:r>
            <a:r>
              <a:rPr lang="zh-CN" altLang="zh-CN" sz="2800" b="1" dirty="0">
                <a:latin typeface="楷体" panose="02010609060101010101" pitchFamily="49" charset="-122"/>
                <a:ea typeface="楷体" panose="02010609060101010101" pitchFamily="49" charset="-122"/>
              </a:rPr>
              <a:t>因为她的这个动作</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让几位裁判亮出了</a:t>
            </a:r>
            <a:r>
              <a:rPr lang="en-US" altLang="zh-CN" sz="2800" b="1" dirty="0">
                <a:latin typeface="楷体" panose="02010609060101010101" pitchFamily="49" charset="-122"/>
                <a:ea typeface="楷体" panose="02010609060101010101" pitchFamily="49" charset="-122"/>
              </a:rPr>
              <a:t>9.5</a:t>
            </a:r>
            <a:r>
              <a:rPr lang="zh-CN" altLang="zh-CN" sz="2800" b="1" dirty="0">
                <a:latin typeface="楷体" panose="02010609060101010101" pitchFamily="49" charset="-122"/>
                <a:ea typeface="楷体" panose="02010609060101010101" pitchFamily="49" charset="-122"/>
              </a:rPr>
              <a:t>分的高分。</a:t>
            </a:r>
          </a:p>
          <a:p>
            <a:pPr eaLnBrk="1" hangingPunct="1"/>
            <a:r>
              <a:rPr lang="en-US" altLang="zh-CN" sz="2800" b="1" dirty="0">
                <a:latin typeface="楷体" panose="02010609060101010101" pitchFamily="49" charset="-122"/>
                <a:ea typeface="楷体" panose="02010609060101010101" pitchFamily="49" charset="-122"/>
              </a:rPr>
              <a:t>D.</a:t>
            </a:r>
            <a:r>
              <a:rPr lang="zh-CN" altLang="zh-CN" sz="2800" b="1" dirty="0">
                <a:latin typeface="楷体" panose="02010609060101010101" pitchFamily="49" charset="-122"/>
                <a:ea typeface="楷体" panose="02010609060101010101" pitchFamily="49" charset="-122"/>
              </a:rPr>
              <a:t>语文综合性实践活动</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使我们开阔了视野</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提高了能力。</a:t>
            </a:r>
            <a:endParaRPr lang="zh-CN" altLang="en-US" sz="2800" b="1" dirty="0">
              <a:latin typeface="楷体" panose="02010609060101010101" pitchFamily="49" charset="-122"/>
              <a:ea typeface="楷体" panose="02010609060101010101" pitchFamily="49" charset="-122"/>
            </a:endParaRPr>
          </a:p>
        </p:txBody>
      </p:sp>
      <p:sp>
        <p:nvSpPr>
          <p:cNvPr id="38915" name="矩形 13">
            <a:extLst>
              <a:ext uri="{FF2B5EF4-FFF2-40B4-BE49-F238E27FC236}">
                <a16:creationId xmlns="" xmlns:a16="http://schemas.microsoft.com/office/drawing/2014/main" id="{143676D2-9D27-4915-8E75-45D7D8FD6EA5}"/>
              </a:ext>
            </a:extLst>
          </p:cNvPr>
          <p:cNvSpPr>
            <a:spLocks noChangeArrowheads="1"/>
          </p:cNvSpPr>
          <p:nvPr/>
        </p:nvSpPr>
        <p:spPr bwMode="auto">
          <a:xfrm>
            <a:off x="539750" y="609600"/>
            <a:ext cx="66246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000000"/>
                </a:solidFill>
                <a:latin typeface="宋体" panose="02010600030101010101" pitchFamily="2" charset="-122"/>
              </a:rPr>
              <a:t>3.</a:t>
            </a:r>
            <a:r>
              <a:rPr lang="zh-CN" altLang="zh-CN" sz="2800" b="1" dirty="0">
                <a:solidFill>
                  <a:srgbClr val="000000"/>
                </a:solidFill>
                <a:latin typeface="宋体" panose="02010600030101010101" pitchFamily="2" charset="-122"/>
              </a:rPr>
              <a:t>下列句子中没有语病的一项是</a:t>
            </a:r>
            <a:r>
              <a:rPr lang="en-US" altLang="zh-CN" sz="2800" b="1" dirty="0">
                <a:solidFill>
                  <a:srgbClr val="000000"/>
                </a:solidFill>
                <a:latin typeface="宋体" panose="02010600030101010101" pitchFamily="2" charset="-122"/>
              </a:rPr>
              <a:t>(</a:t>
            </a:r>
            <a:r>
              <a:rPr lang="zh-CN" altLang="zh-CN" sz="2800" b="1" dirty="0">
                <a:solidFill>
                  <a:srgbClr val="000000"/>
                </a:solidFill>
                <a:latin typeface="宋体" panose="02010600030101010101" pitchFamily="2" charset="-122"/>
              </a:rPr>
              <a:t>　　</a:t>
            </a:r>
            <a:r>
              <a:rPr lang="en-US" altLang="zh-CN" sz="2800" b="1" dirty="0">
                <a:solidFill>
                  <a:srgbClr val="000000"/>
                </a:solidFill>
                <a:latin typeface="宋体" panose="02010600030101010101" pitchFamily="2" charset="-122"/>
              </a:rPr>
              <a:t>)</a:t>
            </a:r>
            <a:r>
              <a:rPr lang="zh-CN" altLang="en-US" sz="2800" b="1" dirty="0">
                <a:solidFill>
                  <a:srgbClr val="000000"/>
                </a:solidFill>
                <a:latin typeface="宋体" panose="02010600030101010101" pitchFamily="2" charset="-122"/>
              </a:rPr>
              <a:t>。</a:t>
            </a:r>
            <a:endParaRPr lang="zh-CN" altLang="zh-CN" sz="2800" b="1" dirty="0">
              <a:solidFill>
                <a:srgbClr val="000000"/>
              </a:solidFill>
              <a:latin typeface="宋体" panose="02010600030101010101" pitchFamily="2" charset="-122"/>
            </a:endParaRPr>
          </a:p>
        </p:txBody>
      </p:sp>
      <p:sp>
        <p:nvSpPr>
          <p:cNvPr id="15" name="TextBox 14">
            <a:extLst>
              <a:ext uri="{FF2B5EF4-FFF2-40B4-BE49-F238E27FC236}">
                <a16:creationId xmlns="" xmlns:a16="http://schemas.microsoft.com/office/drawing/2014/main" id="{1B478C98-8CF0-41B5-B168-303987F8FB72}"/>
              </a:ext>
            </a:extLst>
          </p:cNvPr>
          <p:cNvSpPr txBox="1">
            <a:spLocks noChangeArrowheads="1"/>
          </p:cNvSpPr>
          <p:nvPr/>
        </p:nvSpPr>
        <p:spPr bwMode="auto">
          <a:xfrm>
            <a:off x="6030913" y="608013"/>
            <a:ext cx="215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solidFill>
                  <a:srgbClr val="FF0000"/>
                </a:solidFill>
                <a:latin typeface="黑体" panose="02010609060101010101" pitchFamily="49" charset="-122"/>
                <a:ea typeface="黑体" panose="02010609060101010101" pitchFamily="49" charset="-122"/>
              </a:rPr>
              <a:t>D</a:t>
            </a:r>
            <a:endParaRPr lang="zh-CN" altLang="en-US" sz="2800" b="1">
              <a:solidFill>
                <a:srgbClr val="FF0000"/>
              </a:solidFill>
              <a:latin typeface="黑体" panose="02010609060101010101" pitchFamily="49" charset="-122"/>
              <a:ea typeface="黑体" panose="02010609060101010101" pitchFamily="49" charset="-122"/>
            </a:endParaRPr>
          </a:p>
        </p:txBody>
      </p:sp>
      <p:grpSp>
        <p:nvGrpSpPr>
          <p:cNvPr id="35845" name="组合 15">
            <a:extLst>
              <a:ext uri="{FF2B5EF4-FFF2-40B4-BE49-F238E27FC236}">
                <a16:creationId xmlns="" xmlns:a16="http://schemas.microsoft.com/office/drawing/2014/main" id="{28D2B894-8E85-4E5B-B5BF-C32F2E2ABED4}"/>
              </a:ext>
            </a:extLst>
          </p:cNvPr>
          <p:cNvGrpSpPr>
            <a:grpSpLocks/>
          </p:cNvGrpSpPr>
          <p:nvPr/>
        </p:nvGrpSpPr>
        <p:grpSpPr bwMode="auto">
          <a:xfrm>
            <a:off x="34925" y="-20638"/>
            <a:ext cx="2008188" cy="523876"/>
            <a:chOff x="70" y="-63"/>
            <a:chExt cx="3161" cy="824"/>
          </a:xfrm>
        </p:grpSpPr>
        <p:sp>
          <p:nvSpPr>
            <p:cNvPr id="35846" name="文本框 6">
              <a:extLst>
                <a:ext uri="{FF2B5EF4-FFF2-40B4-BE49-F238E27FC236}">
                  <a16:creationId xmlns="" xmlns:a16="http://schemas.microsoft.com/office/drawing/2014/main" id="{B9192AF9-00C9-40AA-8945-87907077983E}"/>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课堂检测</a:t>
              </a:r>
            </a:p>
          </p:txBody>
        </p:sp>
        <p:cxnSp>
          <p:nvCxnSpPr>
            <p:cNvPr id="13" name="直线连接符 9">
              <a:extLst>
                <a:ext uri="{FF2B5EF4-FFF2-40B4-BE49-F238E27FC236}">
                  <a16:creationId xmlns="" xmlns:a16="http://schemas.microsoft.com/office/drawing/2014/main" id="{D88B9F43-091A-4FA0-A462-927482BB40E8}"/>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 xmlns:a16="http://schemas.microsoft.com/office/drawing/2014/main" id="{A7C233A3-2C21-4C55-BEDF-AF3D5B7706A2}"/>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矩形 10">
            <a:extLst>
              <a:ext uri="{FF2B5EF4-FFF2-40B4-BE49-F238E27FC236}">
                <a16:creationId xmlns="" xmlns:a16="http://schemas.microsoft.com/office/drawing/2014/main" id="{1AD6AB9C-79CA-428A-B4CF-E5C9FC251FFE}"/>
              </a:ext>
            </a:extLst>
          </p:cNvPr>
          <p:cNvSpPr>
            <a:spLocks noChangeArrowheads="1"/>
          </p:cNvSpPr>
          <p:nvPr/>
        </p:nvSpPr>
        <p:spPr bwMode="auto">
          <a:xfrm>
            <a:off x="536575" y="754063"/>
            <a:ext cx="807085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000000"/>
                </a:solidFill>
                <a:latin typeface="宋体" panose="02010600030101010101" pitchFamily="2" charset="-122"/>
              </a:rPr>
              <a:t>4.</a:t>
            </a:r>
            <a:r>
              <a:rPr lang="zh-CN" altLang="zh-CN" sz="2800" b="1" dirty="0">
                <a:solidFill>
                  <a:srgbClr val="000000"/>
                </a:solidFill>
                <a:latin typeface="宋体" panose="02010600030101010101" pitchFamily="2" charset="-122"/>
              </a:rPr>
              <a:t>课文题目为《“飞天”凌空——跳水姑娘吕伟夺魁记》</a:t>
            </a:r>
            <a:r>
              <a:rPr lang="zh-CN" altLang="en-US" sz="2800" b="1" dirty="0">
                <a:solidFill>
                  <a:srgbClr val="000000"/>
                </a:solidFill>
                <a:latin typeface="宋体" panose="02010600030101010101" pitchFamily="2" charset="-122"/>
              </a:rPr>
              <a:t>，</a:t>
            </a:r>
            <a:r>
              <a:rPr lang="zh-CN" altLang="zh-CN" sz="2800" b="1" dirty="0">
                <a:solidFill>
                  <a:srgbClr val="000000"/>
                </a:solidFill>
                <a:latin typeface="宋体" panose="02010600030101010101" pitchFamily="2" charset="-122"/>
              </a:rPr>
              <a:t>说说这个标题哪个是主标题</a:t>
            </a:r>
            <a:r>
              <a:rPr lang="zh-CN" altLang="en-US" sz="2800" b="1" dirty="0">
                <a:solidFill>
                  <a:srgbClr val="000000"/>
                </a:solidFill>
                <a:latin typeface="宋体" panose="02010600030101010101" pitchFamily="2" charset="-122"/>
              </a:rPr>
              <a:t>，</a:t>
            </a:r>
            <a:r>
              <a:rPr lang="zh-CN" altLang="zh-CN" sz="2800" b="1" dirty="0">
                <a:solidFill>
                  <a:srgbClr val="000000"/>
                </a:solidFill>
                <a:latin typeface="宋体" panose="02010600030101010101" pitchFamily="2" charset="-122"/>
              </a:rPr>
              <a:t>哪个是副标题。</a:t>
            </a:r>
          </a:p>
        </p:txBody>
      </p:sp>
      <p:sp>
        <p:nvSpPr>
          <p:cNvPr id="12" name="矩形 11">
            <a:extLst>
              <a:ext uri="{FF2B5EF4-FFF2-40B4-BE49-F238E27FC236}">
                <a16:creationId xmlns="" xmlns:a16="http://schemas.microsoft.com/office/drawing/2014/main" id="{779738F4-AE9B-4D84-90AB-0475905201BE}"/>
              </a:ext>
            </a:extLst>
          </p:cNvPr>
          <p:cNvSpPr>
            <a:spLocks noChangeArrowheads="1"/>
          </p:cNvSpPr>
          <p:nvPr/>
        </p:nvSpPr>
        <p:spPr bwMode="auto">
          <a:xfrm>
            <a:off x="611188" y="2676525"/>
            <a:ext cx="79216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FF0000"/>
                </a:solidFill>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“‘飞天’凌空”为主标题</a:t>
            </a:r>
            <a:r>
              <a:rPr lang="zh-CN" altLang="en-US"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“跳水姑娘吕伟夺魁记”为副标题。</a:t>
            </a:r>
            <a:endParaRPr lang="zh-CN" altLang="en-US" sz="2800" b="1" dirty="0">
              <a:solidFill>
                <a:srgbClr val="FF0000"/>
              </a:solidFill>
              <a:latin typeface="楷体" panose="02010609060101010101" pitchFamily="49" charset="-122"/>
              <a:ea typeface="楷体" panose="02010609060101010101" pitchFamily="49" charset="-122"/>
            </a:endParaRPr>
          </a:p>
        </p:txBody>
      </p:sp>
      <p:grpSp>
        <p:nvGrpSpPr>
          <p:cNvPr id="36868" name="组合 15">
            <a:extLst>
              <a:ext uri="{FF2B5EF4-FFF2-40B4-BE49-F238E27FC236}">
                <a16:creationId xmlns="" xmlns:a16="http://schemas.microsoft.com/office/drawing/2014/main" id="{0DFC8D36-DF35-49B0-8E0D-A5A0864C4DC9}"/>
              </a:ext>
            </a:extLst>
          </p:cNvPr>
          <p:cNvGrpSpPr>
            <a:grpSpLocks/>
          </p:cNvGrpSpPr>
          <p:nvPr/>
        </p:nvGrpSpPr>
        <p:grpSpPr bwMode="auto">
          <a:xfrm>
            <a:off x="34925" y="-20638"/>
            <a:ext cx="2008188" cy="523876"/>
            <a:chOff x="70" y="-63"/>
            <a:chExt cx="3161" cy="824"/>
          </a:xfrm>
        </p:grpSpPr>
        <p:sp>
          <p:nvSpPr>
            <p:cNvPr id="36869" name="文本框 6">
              <a:extLst>
                <a:ext uri="{FF2B5EF4-FFF2-40B4-BE49-F238E27FC236}">
                  <a16:creationId xmlns="" xmlns:a16="http://schemas.microsoft.com/office/drawing/2014/main" id="{DDF23E27-ADCC-42FC-A39C-FA289124F44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课堂检测</a:t>
              </a:r>
            </a:p>
          </p:txBody>
        </p:sp>
        <p:cxnSp>
          <p:nvCxnSpPr>
            <p:cNvPr id="14" name="直线连接符 9">
              <a:extLst>
                <a:ext uri="{FF2B5EF4-FFF2-40B4-BE49-F238E27FC236}">
                  <a16:creationId xmlns="" xmlns:a16="http://schemas.microsoft.com/office/drawing/2014/main" id="{3296CFD0-B4C4-47D5-B54F-BA827051FC83}"/>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16:creationId xmlns="" xmlns:a16="http://schemas.microsoft.com/office/drawing/2014/main" id="{6FE60C28-7172-4ED6-BF03-B5880FE4B406}"/>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9">
            <a:extLst>
              <a:ext uri="{FF2B5EF4-FFF2-40B4-BE49-F238E27FC236}">
                <a16:creationId xmlns="" xmlns:a16="http://schemas.microsoft.com/office/drawing/2014/main" id="{2DE0663D-D2B9-47EE-821D-009FBF6B3626}"/>
              </a:ext>
            </a:extLst>
          </p:cNvPr>
          <p:cNvSpPr>
            <a:spLocks noChangeArrowheads="1"/>
          </p:cNvSpPr>
          <p:nvPr/>
        </p:nvSpPr>
        <p:spPr bwMode="auto">
          <a:xfrm>
            <a:off x="468313" y="609600"/>
            <a:ext cx="82073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宋体" panose="02010600030101010101" pitchFamily="2" charset="-122"/>
              </a:rPr>
              <a:t>5.</a:t>
            </a:r>
            <a:r>
              <a:rPr lang="zh-CN" altLang="zh-CN" sz="2800" b="1" dirty="0">
                <a:latin typeface="宋体" panose="02010600030101010101" pitchFamily="2" charset="-122"/>
              </a:rPr>
              <a:t>本文运用了动静结合的写法</a:t>
            </a:r>
            <a:r>
              <a:rPr lang="zh-CN" altLang="en-US" sz="2800" b="1" dirty="0">
                <a:latin typeface="宋体" panose="02010600030101010101" pitchFamily="2" charset="-122"/>
              </a:rPr>
              <a:t>，</a:t>
            </a:r>
            <a:r>
              <a:rPr lang="zh-CN" altLang="zh-CN" sz="2800" b="1" dirty="0">
                <a:latin typeface="宋体" panose="02010600030101010101" pitchFamily="2" charset="-122"/>
              </a:rPr>
              <a:t>试找出一例并分析其作用。</a:t>
            </a:r>
            <a:endParaRPr lang="zh-CN" altLang="en-US" sz="2800" b="1" dirty="0">
              <a:latin typeface="宋体" panose="02010600030101010101" pitchFamily="2" charset="-122"/>
            </a:endParaRPr>
          </a:p>
        </p:txBody>
      </p:sp>
      <p:sp>
        <p:nvSpPr>
          <p:cNvPr id="13" name="矩形 12">
            <a:extLst>
              <a:ext uri="{FF2B5EF4-FFF2-40B4-BE49-F238E27FC236}">
                <a16:creationId xmlns="" xmlns:a16="http://schemas.microsoft.com/office/drawing/2014/main" id="{17110437-371A-4701-92C6-1525F57D89C7}"/>
              </a:ext>
            </a:extLst>
          </p:cNvPr>
          <p:cNvSpPr>
            <a:spLocks noChangeArrowheads="1"/>
          </p:cNvSpPr>
          <p:nvPr/>
        </p:nvSpPr>
        <p:spPr bwMode="auto">
          <a:xfrm>
            <a:off x="468313" y="1563688"/>
            <a:ext cx="820737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示例：</a:t>
            </a:r>
            <a:r>
              <a:rPr lang="zh-CN" altLang="zh-CN" sz="2800" b="1" dirty="0">
                <a:latin typeface="楷体" panose="02010609060101010101" pitchFamily="49" charset="-122"/>
                <a:ea typeface="楷体" panose="02010609060101010101" pitchFamily="49" charset="-122"/>
              </a:rPr>
              <a:t>她站在十米高台的前沿</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沉静自若</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风度优雅</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白云似在她的头顶飘浮</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飞鸟掠过她的身旁。</a:t>
            </a:r>
            <a:endParaRPr lang="en-US" altLang="zh-CN" sz="2800" b="1" dirty="0">
              <a:latin typeface="楷体" panose="02010609060101010101" pitchFamily="49" charset="-122"/>
              <a:ea typeface="楷体" panose="02010609060101010101" pitchFamily="49" charset="-122"/>
            </a:endParaRPr>
          </a:p>
          <a:p>
            <a:pPr eaLnBrk="1" hangingPunct="1"/>
            <a:endParaRPr lang="en-US" altLang="zh-CN" sz="2800" b="1" dirty="0">
              <a:latin typeface="楷体" panose="02010609060101010101" pitchFamily="49" charset="-122"/>
              <a:ea typeface="楷体" panose="02010609060101010101" pitchFamily="49" charset="-122"/>
            </a:endParaRPr>
          </a:p>
          <a:p>
            <a:pPr eaLnBrk="1" hangingPunct="1"/>
            <a:r>
              <a:rPr lang="zh-CN" altLang="zh-CN" sz="2800" b="1" dirty="0">
                <a:solidFill>
                  <a:srgbClr val="FF0000"/>
                </a:solidFill>
                <a:latin typeface="楷体" panose="02010609060101010101" pitchFamily="49" charset="-122"/>
                <a:ea typeface="楷体" panose="02010609060101010101" pitchFamily="49" charset="-122"/>
              </a:rPr>
              <a:t>作用</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飘浮的白云和飞鸟与吕伟的沉静自若形成鲜明的对比</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表现了吕伟的镇定和强大的心理素质。同时</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这句话位于文章开头</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采用动静结合的形式</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增强了作品的可读性</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激发了读者的阅读兴趣。</a:t>
            </a:r>
            <a:endParaRPr lang="zh-CN" altLang="en-US" sz="2800" b="1" dirty="0">
              <a:latin typeface="楷体" panose="02010609060101010101" pitchFamily="49" charset="-122"/>
              <a:ea typeface="楷体" panose="02010609060101010101" pitchFamily="49" charset="-122"/>
            </a:endParaRPr>
          </a:p>
        </p:txBody>
      </p:sp>
      <p:grpSp>
        <p:nvGrpSpPr>
          <p:cNvPr id="37892" name="组合 15">
            <a:extLst>
              <a:ext uri="{FF2B5EF4-FFF2-40B4-BE49-F238E27FC236}">
                <a16:creationId xmlns="" xmlns:a16="http://schemas.microsoft.com/office/drawing/2014/main" id="{D896427B-F763-4012-9A92-14F18DB6F660}"/>
              </a:ext>
            </a:extLst>
          </p:cNvPr>
          <p:cNvGrpSpPr>
            <a:grpSpLocks/>
          </p:cNvGrpSpPr>
          <p:nvPr/>
        </p:nvGrpSpPr>
        <p:grpSpPr bwMode="auto">
          <a:xfrm>
            <a:off x="34925" y="-20638"/>
            <a:ext cx="2008188" cy="523876"/>
            <a:chOff x="70" y="-63"/>
            <a:chExt cx="3161" cy="824"/>
          </a:xfrm>
        </p:grpSpPr>
        <p:sp>
          <p:nvSpPr>
            <p:cNvPr id="37893" name="文本框 6">
              <a:extLst>
                <a:ext uri="{FF2B5EF4-FFF2-40B4-BE49-F238E27FC236}">
                  <a16:creationId xmlns="" xmlns:a16="http://schemas.microsoft.com/office/drawing/2014/main" id="{FBDABBFB-3F5D-4343-8E7F-2703729B1F60}"/>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课堂检测</a:t>
              </a:r>
            </a:p>
          </p:txBody>
        </p:sp>
        <p:cxnSp>
          <p:nvCxnSpPr>
            <p:cNvPr id="14" name="直线连接符 9">
              <a:extLst>
                <a:ext uri="{FF2B5EF4-FFF2-40B4-BE49-F238E27FC236}">
                  <a16:creationId xmlns="" xmlns:a16="http://schemas.microsoft.com/office/drawing/2014/main" id="{F5FDD188-800D-4571-A3C5-75F54A844900}"/>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16:creationId xmlns="" xmlns:a16="http://schemas.microsoft.com/office/drawing/2014/main" id="{2382E945-C234-49BF-8132-59759D5F9BD8}"/>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3">
                                            <p:txEl>
                                              <p:pRg st="2" end="2"/>
                                            </p:txEl>
                                          </p:spTgt>
                                        </p:tgtEl>
                                        <p:attrNameLst>
                                          <p:attrName>style.visibility</p:attrName>
                                        </p:attrNameLst>
                                      </p:cBhvr>
                                      <p:to>
                                        <p:strVal val="visible"/>
                                      </p:to>
                                    </p:set>
                                    <p:animEffect transition="in" filter="randombar(horizontal)">
                                      <p:cBhvr>
                                        <p:cTn id="12"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14">
            <a:extLst>
              <a:ext uri="{FF2B5EF4-FFF2-40B4-BE49-F238E27FC236}">
                <a16:creationId xmlns="" xmlns:a16="http://schemas.microsoft.com/office/drawing/2014/main" id="{B3EE4733-E65B-4637-8364-35BBE3BCD7BB}"/>
              </a:ext>
            </a:extLst>
          </p:cNvPr>
          <p:cNvSpPr>
            <a:spLocks noChangeArrowheads="1"/>
          </p:cNvSpPr>
          <p:nvPr/>
        </p:nvSpPr>
        <p:spPr bwMode="auto">
          <a:xfrm>
            <a:off x="323528" y="1131590"/>
            <a:ext cx="8472487"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2800" b="1" dirty="0">
                <a:latin typeface="黑体" panose="02010609060101010101" pitchFamily="49" charset="-122"/>
                <a:ea typeface="黑体" panose="02010609060101010101" pitchFamily="49" charset="-122"/>
              </a:rPr>
              <a:t>中国运动员吕伟亚运会夺冠</a:t>
            </a:r>
          </a:p>
          <a:p>
            <a:pPr eaLnBrk="1" hangingPunct="1"/>
            <a:r>
              <a:rPr lang="en-US" altLang="zh-CN" sz="2800" b="1" dirty="0">
                <a:latin typeface="楷体" panose="02010609060101010101" pitchFamily="49" charset="-122"/>
                <a:ea typeface="楷体" panose="02010609060101010101" pitchFamily="49" charset="-122"/>
              </a:rPr>
              <a:t>    </a:t>
            </a:r>
            <a:r>
              <a:rPr lang="zh-CN" altLang="zh-CN" sz="2800" b="1" dirty="0">
                <a:latin typeface="宋体" panose="02010600030101010101" pitchFamily="2" charset="-122"/>
              </a:rPr>
              <a:t>新华社新德里</a:t>
            </a:r>
            <a:r>
              <a:rPr lang="en-US" altLang="zh-CN" sz="2800" b="1" dirty="0">
                <a:latin typeface="宋体" panose="02010600030101010101" pitchFamily="2" charset="-122"/>
              </a:rPr>
              <a:t>11</a:t>
            </a:r>
            <a:r>
              <a:rPr lang="zh-CN" altLang="zh-CN" sz="2800" b="1" dirty="0">
                <a:latin typeface="宋体" panose="02010600030101010101" pitchFamily="2" charset="-122"/>
              </a:rPr>
              <a:t>月</a:t>
            </a:r>
            <a:r>
              <a:rPr lang="en-US" altLang="zh-CN" sz="2800" b="1" dirty="0">
                <a:latin typeface="宋体" panose="02010600030101010101" pitchFamily="2" charset="-122"/>
              </a:rPr>
              <a:t>24</a:t>
            </a:r>
            <a:r>
              <a:rPr lang="zh-CN" altLang="zh-CN" sz="2800" b="1" dirty="0">
                <a:latin typeface="宋体" panose="02010600030101010101" pitchFamily="2" charset="-122"/>
              </a:rPr>
              <a:t>日电</a:t>
            </a:r>
            <a:r>
              <a:rPr lang="zh-CN" altLang="zh-CN"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11</a:t>
            </a:r>
            <a:r>
              <a:rPr lang="zh-CN" altLang="zh-CN" sz="2800" b="1" dirty="0">
                <a:latin typeface="楷体" panose="02010609060101010101" pitchFamily="49" charset="-122"/>
                <a:ea typeface="楷体" panose="02010609060101010101" pitchFamily="49" charset="-122"/>
              </a:rPr>
              <a:t>月</a:t>
            </a:r>
            <a:r>
              <a:rPr lang="en-US" altLang="zh-CN" sz="2800" b="1" dirty="0">
                <a:latin typeface="楷体" panose="02010609060101010101" pitchFamily="49" charset="-122"/>
                <a:ea typeface="楷体" panose="02010609060101010101" pitchFamily="49" charset="-122"/>
              </a:rPr>
              <a:t>24</a:t>
            </a:r>
            <a:r>
              <a:rPr lang="zh-CN" altLang="zh-CN" sz="2800" b="1" dirty="0">
                <a:latin typeface="楷体" panose="02010609060101010101" pitchFamily="49" charset="-122"/>
                <a:ea typeface="楷体" panose="02010609060101010101" pitchFamily="49" charset="-122"/>
              </a:rPr>
              <a:t>日</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中国跳水姑娘吕伟在</a:t>
            </a:r>
            <a:r>
              <a:rPr lang="en-US" altLang="zh-CN" sz="2800" b="1" dirty="0">
                <a:latin typeface="楷体" panose="02010609060101010101" pitchFamily="49" charset="-122"/>
                <a:ea typeface="楷体" panose="02010609060101010101" pitchFamily="49" charset="-122"/>
              </a:rPr>
              <a:t>10</a:t>
            </a:r>
            <a:r>
              <a:rPr lang="zh-CN" altLang="zh-CN" sz="2800" b="1" dirty="0">
                <a:latin typeface="楷体" panose="02010609060101010101" pitchFamily="49" charset="-122"/>
                <a:ea typeface="楷体" panose="02010609060101010101" pitchFamily="49" charset="-122"/>
              </a:rPr>
              <a:t>米跳台跳水比赛中</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技压群芳</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一举夺魁。</a:t>
            </a:r>
          </a:p>
          <a:p>
            <a:pPr eaLnBrk="1" hangingPunct="1"/>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新德里跳水运动馆</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10</a:t>
            </a:r>
            <a:r>
              <a:rPr lang="zh-CN" altLang="zh-CN" sz="2800" b="1" dirty="0">
                <a:latin typeface="楷体" panose="02010609060101010101" pitchFamily="49" charset="-122"/>
                <a:ea typeface="楷体" panose="02010609060101010101" pitchFamily="49" charset="-122"/>
              </a:rPr>
              <a:t>米跳台跳水比赛进入白热化状态。八名各国选手按照次序登台比赛。</a:t>
            </a:r>
            <a:r>
              <a:rPr lang="en-US" altLang="zh-CN" sz="2800" b="1" dirty="0">
                <a:latin typeface="楷体" panose="02010609060101010101" pitchFamily="49" charset="-122"/>
                <a:ea typeface="楷体" panose="02010609060101010101" pitchFamily="49" charset="-122"/>
              </a:rPr>
              <a:t>4</a:t>
            </a:r>
            <a:r>
              <a:rPr lang="zh-CN" altLang="zh-CN" sz="2800" b="1" dirty="0">
                <a:latin typeface="楷体" panose="02010609060101010101" pitchFamily="49" charset="-122"/>
                <a:ea typeface="楷体" panose="02010609060101010101" pitchFamily="49" charset="-122"/>
              </a:rPr>
              <a:t>轮比赛过后</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中国姑娘吕伟以微弱优势排在第一。第五轮比赛</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选手们纷纷上了难度。吕伟这最后一轮选择的</a:t>
            </a:r>
            <a:r>
              <a:rPr lang="zh-CN" altLang="en-US" sz="2800" b="1" dirty="0">
                <a:latin typeface="楷体" panose="02010609060101010101" pitchFamily="49" charset="-122"/>
                <a:ea typeface="楷体" panose="02010609060101010101" pitchFamily="49" charset="-122"/>
              </a:rPr>
              <a:t>动</a:t>
            </a:r>
            <a:endParaRPr lang="zh-CN" altLang="zh-CN" sz="2800" b="1" dirty="0">
              <a:latin typeface="楷体" panose="02010609060101010101" pitchFamily="49" charset="-122"/>
              <a:ea typeface="楷体" panose="02010609060101010101" pitchFamily="49" charset="-122"/>
            </a:endParaRPr>
          </a:p>
        </p:txBody>
      </p:sp>
      <p:sp>
        <p:nvSpPr>
          <p:cNvPr id="40963" name="矩形 12">
            <a:extLst>
              <a:ext uri="{FF2B5EF4-FFF2-40B4-BE49-F238E27FC236}">
                <a16:creationId xmlns="" xmlns:a16="http://schemas.microsoft.com/office/drawing/2014/main" id="{80416E7D-8820-4D94-B1D0-F5E5D6CD6A77}"/>
              </a:ext>
            </a:extLst>
          </p:cNvPr>
          <p:cNvSpPr>
            <a:spLocks noChangeArrowheads="1"/>
          </p:cNvSpPr>
          <p:nvPr/>
        </p:nvSpPr>
        <p:spPr bwMode="auto">
          <a:xfrm>
            <a:off x="273153" y="554428"/>
            <a:ext cx="87633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smtClean="0">
                <a:latin typeface="宋体" panose="02010600030101010101" pitchFamily="2" charset="-122"/>
              </a:rPr>
              <a:t>请</a:t>
            </a:r>
            <a:r>
              <a:rPr lang="zh-CN" altLang="zh-CN" sz="2800" b="1" dirty="0">
                <a:latin typeface="宋体" panose="02010600030101010101" pitchFamily="2" charset="-122"/>
              </a:rPr>
              <a:t>仔细阅读</a:t>
            </a:r>
            <a:r>
              <a:rPr lang="zh-CN" altLang="en-US" sz="2800" b="1" dirty="0">
                <a:latin typeface="宋体" panose="02010600030101010101" pitchFamily="2" charset="-122"/>
              </a:rPr>
              <a:t>下</a:t>
            </a:r>
            <a:r>
              <a:rPr lang="zh-CN" altLang="zh-CN" sz="2800" b="1" dirty="0">
                <a:latin typeface="宋体" panose="02010600030101010101" pitchFamily="2" charset="-122"/>
              </a:rPr>
              <a:t>面的消息</a:t>
            </a:r>
            <a:r>
              <a:rPr lang="zh-CN" altLang="en-US" sz="2800" b="1" dirty="0">
                <a:latin typeface="宋体" panose="02010600030101010101" pitchFamily="2" charset="-122"/>
              </a:rPr>
              <a:t>，</a:t>
            </a:r>
            <a:r>
              <a:rPr lang="zh-CN" altLang="zh-CN" sz="2800" b="1" dirty="0">
                <a:latin typeface="宋体" panose="02010600030101010101" pitchFamily="2" charset="-122"/>
              </a:rPr>
              <a:t>说说这则消息和课文的异同</a:t>
            </a:r>
            <a:r>
              <a:rPr lang="zh-CN" altLang="en-US" sz="2800" b="1" dirty="0" smtClean="0">
                <a:latin typeface="宋体" panose="02010600030101010101" pitchFamily="2" charset="-122"/>
              </a:rPr>
              <a:t>。</a:t>
            </a:r>
            <a:endParaRPr lang="zh-CN" altLang="en-US" sz="2800" b="1" dirty="0">
              <a:latin typeface="宋体" panose="02010600030101010101" pitchFamily="2" charset="-122"/>
            </a:endParaRPr>
          </a:p>
        </p:txBody>
      </p:sp>
      <p:grpSp>
        <p:nvGrpSpPr>
          <p:cNvPr id="38916" name="组合 12">
            <a:extLst>
              <a:ext uri="{FF2B5EF4-FFF2-40B4-BE49-F238E27FC236}">
                <a16:creationId xmlns="" xmlns:a16="http://schemas.microsoft.com/office/drawing/2014/main" id="{5EB86147-B7C4-4323-8C1D-35BB449779DC}"/>
              </a:ext>
            </a:extLst>
          </p:cNvPr>
          <p:cNvGrpSpPr>
            <a:grpSpLocks/>
          </p:cNvGrpSpPr>
          <p:nvPr/>
        </p:nvGrpSpPr>
        <p:grpSpPr bwMode="auto">
          <a:xfrm>
            <a:off x="34925" y="-20638"/>
            <a:ext cx="2008188" cy="523876"/>
            <a:chOff x="70" y="-63"/>
            <a:chExt cx="3161" cy="824"/>
          </a:xfrm>
        </p:grpSpPr>
        <p:sp>
          <p:nvSpPr>
            <p:cNvPr id="38917" name="文本框 6">
              <a:extLst>
                <a:ext uri="{FF2B5EF4-FFF2-40B4-BE49-F238E27FC236}">
                  <a16:creationId xmlns="" xmlns:a16="http://schemas.microsoft.com/office/drawing/2014/main" id="{659D7EB4-92ED-4D3A-A78F-A844C48096E6}"/>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9" name="直线连接符 9">
              <a:extLst>
                <a:ext uri="{FF2B5EF4-FFF2-40B4-BE49-F238E27FC236}">
                  <a16:creationId xmlns="" xmlns:a16="http://schemas.microsoft.com/office/drawing/2014/main" id="{3B664C29-806D-49D6-BF1E-32D84716CF5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 xmlns:a16="http://schemas.microsoft.com/office/drawing/2014/main" id="{23ABB94F-4E2E-4D4A-991E-CC7D9E824F5D}"/>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A28981B-8F9A-4BEB-9CFD-B563CA58C6E7}"/>
              </a:ext>
            </a:extLst>
          </p:cNvPr>
          <p:cNvSpPr>
            <a:spLocks noChangeArrowheads="1"/>
          </p:cNvSpPr>
          <p:nvPr/>
        </p:nvSpPr>
        <p:spPr bwMode="auto">
          <a:xfrm>
            <a:off x="827088" y="915988"/>
            <a:ext cx="7921625" cy="297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2800" b="1" dirty="0">
                <a:solidFill>
                  <a:srgbClr val="000000"/>
                </a:solidFill>
                <a:latin typeface="楷体" panose="02010609060101010101" pitchFamily="49" charset="-122"/>
                <a:ea typeface="楷体" panose="02010609060101010101" pitchFamily="49" charset="-122"/>
              </a:rPr>
              <a:t>作是“</a:t>
            </a:r>
            <a:r>
              <a:rPr lang="en-US" altLang="zh-CN" sz="2800" b="1" dirty="0">
                <a:solidFill>
                  <a:srgbClr val="000000"/>
                </a:solidFill>
                <a:latin typeface="楷体" panose="02010609060101010101" pitchFamily="49" charset="-122"/>
                <a:ea typeface="楷体" panose="02010609060101010101" pitchFamily="49" charset="-122"/>
              </a:rPr>
              <a:t>5136”</a:t>
            </a:r>
            <a:r>
              <a:rPr lang="zh-CN" altLang="en-US" sz="2800" b="1" dirty="0">
                <a:solidFill>
                  <a:srgbClr val="000000"/>
                </a:solidFill>
                <a:latin typeface="楷体" panose="02010609060101010101" pitchFamily="49" charset="-122"/>
                <a:ea typeface="楷体" panose="02010609060101010101" pitchFamily="49" charset="-122"/>
              </a:rPr>
              <a:t>，这是跳水比赛中难度系数最高的动作。</a:t>
            </a:r>
            <a:r>
              <a:rPr lang="zh-CN" altLang="zh-CN" sz="2800" b="1" dirty="0">
                <a:solidFill>
                  <a:srgbClr val="000000"/>
                </a:solidFill>
                <a:latin typeface="楷体" panose="02010609060101010101" pitchFamily="49" charset="-122"/>
                <a:ea typeface="楷体" panose="02010609060101010101" pitchFamily="49" charset="-122"/>
              </a:rPr>
              <a:t>只见她登上高台</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静静站立。起跳</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向前翻腾一周半</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空中转体三周</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身体打开</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笔直地入水</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压住了水花。完美的表现</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裁判给了</a:t>
            </a:r>
            <a:r>
              <a:rPr lang="en-US" altLang="zh-CN" sz="2800" b="1" dirty="0">
                <a:solidFill>
                  <a:srgbClr val="000000"/>
                </a:solidFill>
                <a:latin typeface="楷体" panose="02010609060101010101" pitchFamily="49" charset="-122"/>
                <a:ea typeface="楷体" panose="02010609060101010101" pitchFamily="49" charset="-122"/>
              </a:rPr>
              <a:t>9.5</a:t>
            </a:r>
            <a:r>
              <a:rPr lang="zh-CN" altLang="zh-CN" sz="2800" b="1" dirty="0">
                <a:solidFill>
                  <a:srgbClr val="000000"/>
                </a:solidFill>
                <a:latin typeface="楷体" panose="02010609060101010101" pitchFamily="49" charset="-122"/>
                <a:ea typeface="楷体" panose="02010609060101010101" pitchFamily="49" charset="-122"/>
              </a:rPr>
              <a:t>分的高分。凭借着这一跳</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吕伟获得第</a:t>
            </a:r>
            <a:r>
              <a:rPr lang="en-US" altLang="zh-CN" sz="2800" b="1" dirty="0">
                <a:solidFill>
                  <a:srgbClr val="000000"/>
                </a:solidFill>
                <a:latin typeface="楷体" panose="02010609060101010101" pitchFamily="49" charset="-122"/>
                <a:ea typeface="楷体" panose="02010609060101010101" pitchFamily="49" charset="-122"/>
              </a:rPr>
              <a:t>9</a:t>
            </a:r>
            <a:r>
              <a:rPr lang="zh-CN" altLang="zh-CN" sz="2800" b="1" dirty="0">
                <a:solidFill>
                  <a:srgbClr val="000000"/>
                </a:solidFill>
                <a:latin typeface="楷体" panose="02010609060101010101" pitchFamily="49" charset="-122"/>
                <a:ea typeface="楷体" panose="02010609060101010101" pitchFamily="49" charset="-122"/>
              </a:rPr>
              <a:t>届亚运会</a:t>
            </a:r>
            <a:r>
              <a:rPr lang="en-US" altLang="zh-CN" sz="2800" b="1" dirty="0">
                <a:solidFill>
                  <a:srgbClr val="000000"/>
                </a:solidFill>
                <a:latin typeface="楷体" panose="02010609060101010101" pitchFamily="49" charset="-122"/>
                <a:ea typeface="楷体" panose="02010609060101010101" pitchFamily="49" charset="-122"/>
              </a:rPr>
              <a:t>10</a:t>
            </a:r>
            <a:r>
              <a:rPr lang="zh-CN" altLang="zh-CN" sz="2800" b="1" dirty="0">
                <a:solidFill>
                  <a:srgbClr val="000000"/>
                </a:solidFill>
                <a:latin typeface="楷体" panose="02010609060101010101" pitchFamily="49" charset="-122"/>
                <a:ea typeface="楷体" panose="02010609060101010101" pitchFamily="49" charset="-122"/>
              </a:rPr>
              <a:t>米跳台跳水赛金牌。</a:t>
            </a:r>
          </a:p>
        </p:txBody>
      </p:sp>
      <p:grpSp>
        <p:nvGrpSpPr>
          <p:cNvPr id="39939" name="组合 12">
            <a:extLst>
              <a:ext uri="{FF2B5EF4-FFF2-40B4-BE49-F238E27FC236}">
                <a16:creationId xmlns="" xmlns:a16="http://schemas.microsoft.com/office/drawing/2014/main" id="{A1738A0C-4F65-4E61-867A-F901DAB1FAF7}"/>
              </a:ext>
            </a:extLst>
          </p:cNvPr>
          <p:cNvGrpSpPr>
            <a:grpSpLocks/>
          </p:cNvGrpSpPr>
          <p:nvPr/>
        </p:nvGrpSpPr>
        <p:grpSpPr bwMode="auto">
          <a:xfrm>
            <a:off x="34925" y="-20638"/>
            <a:ext cx="2008188" cy="523876"/>
            <a:chOff x="70" y="-63"/>
            <a:chExt cx="3161" cy="824"/>
          </a:xfrm>
        </p:grpSpPr>
        <p:sp>
          <p:nvSpPr>
            <p:cNvPr id="39940" name="文本框 6">
              <a:extLst>
                <a:ext uri="{FF2B5EF4-FFF2-40B4-BE49-F238E27FC236}">
                  <a16:creationId xmlns="" xmlns:a16="http://schemas.microsoft.com/office/drawing/2014/main" id="{2BFE10FC-9DD0-4AF6-BF8A-61FCF25B4BB3}"/>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 xmlns:a16="http://schemas.microsoft.com/office/drawing/2014/main" id="{B86F139A-819D-40CB-88BD-3A021B48521D}"/>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 xmlns:a16="http://schemas.microsoft.com/office/drawing/2014/main" id="{B64142B9-CEBF-4E4E-B5F2-0EB8E70D6B79}"/>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 xmlns:a16="http://schemas.microsoft.com/office/drawing/2014/main" id="{990532DE-375B-4A98-92E8-2B93BE031FD7}"/>
              </a:ext>
            </a:extLst>
          </p:cNvPr>
          <p:cNvSpPr>
            <a:spLocks noChangeArrowheads="1"/>
          </p:cNvSpPr>
          <p:nvPr/>
        </p:nvSpPr>
        <p:spPr bwMode="auto">
          <a:xfrm>
            <a:off x="630238" y="639763"/>
            <a:ext cx="8334375"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rgbClr val="FF0000"/>
                </a:solidFill>
                <a:latin typeface="楷体" panose="02010609060101010101" pitchFamily="49" charset="-122"/>
                <a:ea typeface="楷体" panose="02010609060101010101" pitchFamily="49" charset="-122"/>
              </a:rPr>
              <a:t>同：</a:t>
            </a:r>
            <a:r>
              <a:rPr lang="zh-CN" altLang="zh-CN" sz="2800" b="1" dirty="0">
                <a:latin typeface="楷体" panose="02010609060101010101" pitchFamily="49" charset="-122"/>
                <a:ea typeface="楷体" panose="02010609060101010101" pitchFamily="49" charset="-122"/>
              </a:rPr>
              <a:t>这则消息和课文写的都是同一事件</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吕伟夺冠，都具有真实、简要、迅速的特点。</a:t>
            </a:r>
          </a:p>
          <a:p>
            <a:pPr>
              <a:buFontTx/>
              <a:buNone/>
            </a:pPr>
            <a:r>
              <a:rPr lang="zh-CN" altLang="en-US" sz="2800" b="1" dirty="0">
                <a:solidFill>
                  <a:srgbClr val="FF0000"/>
                </a:solidFill>
                <a:latin typeface="楷体" panose="02010609060101010101" pitchFamily="49" charset="-122"/>
                <a:ea typeface="楷体" panose="02010609060101010101" pitchFamily="49" charset="-122"/>
              </a:rPr>
              <a:t>异：</a:t>
            </a:r>
            <a:r>
              <a:rPr lang="zh-CN" altLang="en-US" sz="2800" b="1" dirty="0">
                <a:latin typeface="楷体" panose="02010609060101010101" pitchFamily="49" charset="-122"/>
                <a:ea typeface="楷体" panose="02010609060101010101" pitchFamily="49" charset="-122"/>
              </a:rPr>
              <a:t>这则消息侧重吕伟夺冠的经过，表达方式主要是记叙，语言准确精练。而课文侧重描写吕伟最后一跳之美，表达方式主要是描写，语言生动形象。</a:t>
            </a:r>
            <a:endParaRPr lang="en-US" altLang="zh-CN" sz="2800" b="1" dirty="0">
              <a:latin typeface="楷体" panose="02010609060101010101" pitchFamily="49" charset="-122"/>
              <a:ea typeface="楷体" panose="02010609060101010101" pitchFamily="49" charset="-122"/>
            </a:endParaRPr>
          </a:p>
          <a:p>
            <a:pPr>
              <a:buFontTx/>
              <a:buNone/>
            </a:pPr>
            <a:r>
              <a:rPr lang="zh-CN" altLang="en-US" sz="2800" b="1" dirty="0">
                <a:latin typeface="楷体" panose="02010609060101010101" pitchFamily="49" charset="-122"/>
                <a:ea typeface="楷体" panose="02010609060101010101" pitchFamily="49" charset="-122"/>
              </a:rPr>
              <a:t>由此可见，</a:t>
            </a:r>
            <a:r>
              <a:rPr lang="zh-CN" altLang="en-US" sz="2800" b="1" dirty="0">
                <a:solidFill>
                  <a:srgbClr val="FF0000"/>
                </a:solidFill>
                <a:latin typeface="楷体" panose="02010609060101010101" pitchFamily="49" charset="-122"/>
                <a:ea typeface="楷体" panose="02010609060101010101" pitchFamily="49" charset="-122"/>
              </a:rPr>
              <a:t>消息和特写的共同点</a:t>
            </a:r>
            <a:r>
              <a:rPr lang="zh-CN" altLang="en-US" sz="2800" b="1" dirty="0">
                <a:latin typeface="楷体" panose="02010609060101010101" pitchFamily="49" charset="-122"/>
                <a:ea typeface="楷体" panose="02010609060101010101" pitchFamily="49" charset="-122"/>
              </a:rPr>
              <a:t>是：</a:t>
            </a:r>
            <a:r>
              <a:rPr lang="zh-CN" altLang="en-US" sz="2800" b="1" dirty="0">
                <a:solidFill>
                  <a:srgbClr val="0000FF"/>
                </a:solidFill>
                <a:latin typeface="楷体" panose="02010609060101010101" pitchFamily="49" charset="-122"/>
                <a:ea typeface="楷体" panose="02010609060101010101" pitchFamily="49" charset="-122"/>
              </a:rPr>
              <a:t>简要而迅速地报道新闻事实</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不同点</a:t>
            </a:r>
            <a:r>
              <a:rPr lang="zh-CN" altLang="en-US" sz="2800" b="1" dirty="0">
                <a:latin typeface="楷体" panose="02010609060101010101" pitchFamily="49" charset="-122"/>
                <a:ea typeface="楷体" panose="02010609060101010101" pitchFamily="49" charset="-122"/>
              </a:rPr>
              <a:t>是：</a:t>
            </a:r>
            <a:r>
              <a:rPr lang="zh-CN" altLang="en-US" sz="2800" b="1" dirty="0">
                <a:solidFill>
                  <a:srgbClr val="0000FF"/>
                </a:solidFill>
                <a:latin typeface="楷体" panose="02010609060101010101" pitchFamily="49" charset="-122"/>
                <a:ea typeface="楷体" panose="02010609060101010101" pitchFamily="49" charset="-122"/>
              </a:rPr>
              <a:t>消息往往主要报道新闻事件的全过程，而特写主要抓住新闻事件中富有特征的片段展开</a:t>
            </a:r>
            <a:r>
              <a:rPr lang="zh-CN" altLang="en-US" sz="2800" b="1" dirty="0">
                <a:latin typeface="楷体" panose="02010609060101010101" pitchFamily="49" charset="-122"/>
                <a:ea typeface="楷体" panose="02010609060101010101" pitchFamily="49" charset="-122"/>
              </a:rPr>
              <a:t>。 </a:t>
            </a:r>
          </a:p>
        </p:txBody>
      </p:sp>
      <p:grpSp>
        <p:nvGrpSpPr>
          <p:cNvPr id="40963" name="组合 12">
            <a:extLst>
              <a:ext uri="{FF2B5EF4-FFF2-40B4-BE49-F238E27FC236}">
                <a16:creationId xmlns="" xmlns:a16="http://schemas.microsoft.com/office/drawing/2014/main" id="{2C339700-4267-4309-A450-B9C8FED8EB66}"/>
              </a:ext>
            </a:extLst>
          </p:cNvPr>
          <p:cNvGrpSpPr>
            <a:grpSpLocks/>
          </p:cNvGrpSpPr>
          <p:nvPr/>
        </p:nvGrpSpPr>
        <p:grpSpPr bwMode="auto">
          <a:xfrm>
            <a:off x="34925" y="-20638"/>
            <a:ext cx="2008188" cy="523876"/>
            <a:chOff x="70" y="-63"/>
            <a:chExt cx="3161" cy="824"/>
          </a:xfrm>
        </p:grpSpPr>
        <p:sp>
          <p:nvSpPr>
            <p:cNvPr id="40964" name="文本框 6">
              <a:extLst>
                <a:ext uri="{FF2B5EF4-FFF2-40B4-BE49-F238E27FC236}">
                  <a16:creationId xmlns="" xmlns:a16="http://schemas.microsoft.com/office/drawing/2014/main" id="{471D1858-F4C1-4AFE-B5C3-82B07870637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 xmlns:a16="http://schemas.microsoft.com/office/drawing/2014/main" id="{752539BD-D64D-4E13-B22B-7E30D73DD4F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 xmlns:a16="http://schemas.microsoft.com/office/drawing/2014/main" id="{21AD187C-B4A5-49C5-923A-1D63B6471341}"/>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组合 1">
            <a:extLst>
              <a:ext uri="{FF2B5EF4-FFF2-40B4-BE49-F238E27FC236}">
                <a16:creationId xmlns="" xmlns:a16="http://schemas.microsoft.com/office/drawing/2014/main" id="{81ED8F50-483D-4F9A-8B73-EB240C85275A}"/>
              </a:ext>
            </a:extLst>
          </p:cNvPr>
          <p:cNvGrpSpPr>
            <a:grpSpLocks/>
          </p:cNvGrpSpPr>
          <p:nvPr/>
        </p:nvGrpSpPr>
        <p:grpSpPr bwMode="auto">
          <a:xfrm>
            <a:off x="3700463" y="415925"/>
            <a:ext cx="1743075" cy="642938"/>
            <a:chOff x="3333750" y="555625"/>
            <a:chExt cx="1743075" cy="643766"/>
          </a:xfrm>
        </p:grpSpPr>
        <p:sp>
          <p:nvSpPr>
            <p:cNvPr id="7" name="圆角矩形 6">
              <a:extLst>
                <a:ext uri="{FF2B5EF4-FFF2-40B4-BE49-F238E27FC236}">
                  <a16:creationId xmlns="" xmlns:a16="http://schemas.microsoft.com/office/drawing/2014/main" id="{D3C3BE90-B862-4B81-8E90-A5F468E37D24}"/>
                </a:ext>
              </a:extLst>
            </p:cNvPr>
            <p:cNvSpPr/>
            <p:nvPr/>
          </p:nvSpPr>
          <p:spPr>
            <a:xfrm rot="555800">
              <a:off x="4602162" y="673251"/>
              <a:ext cx="442913" cy="41964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solidFill>
                  <a:prstClr val="black"/>
                </a:solidFill>
              </a:endParaRPr>
            </a:p>
          </p:txBody>
        </p:sp>
        <p:sp>
          <p:nvSpPr>
            <p:cNvPr id="8" name="圆角矩形 7">
              <a:extLst>
                <a:ext uri="{FF2B5EF4-FFF2-40B4-BE49-F238E27FC236}">
                  <a16:creationId xmlns="" xmlns:a16="http://schemas.microsoft.com/office/drawing/2014/main" id="{CAAD6083-35C9-4EF7-A85A-20731C7C0196}"/>
                </a:ext>
              </a:extLst>
            </p:cNvPr>
            <p:cNvSpPr/>
            <p:nvPr/>
          </p:nvSpPr>
          <p:spPr>
            <a:xfrm rot="20470821">
              <a:off x="4197350" y="679609"/>
              <a:ext cx="442912" cy="421230"/>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solidFill>
                  <a:prstClr val="black"/>
                </a:solidFill>
              </a:endParaRPr>
            </a:p>
          </p:txBody>
        </p:sp>
        <p:sp>
          <p:nvSpPr>
            <p:cNvPr id="9" name="圆角矩形 8">
              <a:extLst>
                <a:ext uri="{FF2B5EF4-FFF2-40B4-BE49-F238E27FC236}">
                  <a16:creationId xmlns="" xmlns:a16="http://schemas.microsoft.com/office/drawing/2014/main" id="{9A356A8C-2C90-49A6-A6CC-9680C5DEA360}"/>
                </a:ext>
              </a:extLst>
            </p:cNvPr>
            <p:cNvSpPr/>
            <p:nvPr/>
          </p:nvSpPr>
          <p:spPr>
            <a:xfrm rot="319204">
              <a:off x="3778250" y="679609"/>
              <a:ext cx="441325" cy="421230"/>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solidFill>
                  <a:prstClr val="black"/>
                </a:solidFill>
              </a:endParaRPr>
            </a:p>
          </p:txBody>
        </p:sp>
        <p:sp>
          <p:nvSpPr>
            <p:cNvPr id="10" name="圆角矩形 9">
              <a:extLst>
                <a:ext uri="{FF2B5EF4-FFF2-40B4-BE49-F238E27FC236}">
                  <a16:creationId xmlns="" xmlns:a16="http://schemas.microsoft.com/office/drawing/2014/main" id="{F88CFFB3-8C91-45F0-9D15-07D596BEB7EF}"/>
                </a:ext>
              </a:extLst>
            </p:cNvPr>
            <p:cNvSpPr/>
            <p:nvPr/>
          </p:nvSpPr>
          <p:spPr>
            <a:xfrm rot="21148334">
              <a:off x="3368675" y="687558"/>
              <a:ext cx="441325" cy="421229"/>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solidFill>
                  <a:prstClr val="black"/>
                </a:solidFill>
              </a:endParaRPr>
            </a:p>
          </p:txBody>
        </p:sp>
        <p:sp>
          <p:nvSpPr>
            <p:cNvPr id="41996" name="矩形 1">
              <a:extLst>
                <a:ext uri="{FF2B5EF4-FFF2-40B4-BE49-F238E27FC236}">
                  <a16:creationId xmlns="" xmlns:a16="http://schemas.microsoft.com/office/drawing/2014/main" id="{02EE8C82-BB70-4EEE-8733-91B89E8679A4}"/>
                </a:ext>
              </a:extLst>
            </p:cNvPr>
            <p:cNvSpPr>
              <a:spLocks noChangeArrowheads="1"/>
            </p:cNvSpPr>
            <p:nvPr/>
          </p:nvSpPr>
          <p:spPr bwMode="auto">
            <a:xfrm>
              <a:off x="3333750" y="555625"/>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rgbClr val="FFFFFF"/>
                  </a:solidFill>
                  <a:latin typeface="楷体" panose="02010609060101010101" pitchFamily="49" charset="-122"/>
                  <a:ea typeface="楷体" panose="02010609060101010101" pitchFamily="49" charset="-122"/>
                </a:rPr>
                <a:t>拓展阅读</a:t>
              </a:r>
            </a:p>
          </p:txBody>
        </p:sp>
      </p:grpSp>
      <p:sp>
        <p:nvSpPr>
          <p:cNvPr id="43011" name="TextBox 5">
            <a:extLst>
              <a:ext uri="{FF2B5EF4-FFF2-40B4-BE49-F238E27FC236}">
                <a16:creationId xmlns="" xmlns:a16="http://schemas.microsoft.com/office/drawing/2014/main" id="{671C16B7-92D1-4BE4-B5CD-D1B539F79C2E}"/>
              </a:ext>
            </a:extLst>
          </p:cNvPr>
          <p:cNvSpPr txBox="1">
            <a:spLocks noChangeArrowheads="1"/>
          </p:cNvSpPr>
          <p:nvPr/>
        </p:nvSpPr>
        <p:spPr bwMode="auto">
          <a:xfrm>
            <a:off x="250825" y="987425"/>
            <a:ext cx="864165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rgbClr val="FF0000"/>
                </a:solidFill>
                <a:latin typeface="楷体" panose="02010609060101010101" pitchFamily="49" charset="-122"/>
                <a:ea typeface="楷体" panose="02010609060101010101" pitchFamily="49" charset="-122"/>
              </a:rPr>
              <a:t> </a:t>
            </a:r>
            <a:r>
              <a:rPr lang="zh-CN" altLang="zh-CN" sz="2400" b="1" dirty="0">
                <a:latin typeface="黑体" panose="02010609060101010101" pitchFamily="49" charset="-122"/>
                <a:ea typeface="黑体" panose="02010609060101010101" pitchFamily="49" charset="-122"/>
              </a:rPr>
              <a:t>那一夜</a:t>
            </a:r>
            <a:r>
              <a:rPr lang="zh-CN" altLang="en-US" sz="2400" b="1" dirty="0">
                <a:latin typeface="黑体" panose="02010609060101010101" pitchFamily="49" charset="-122"/>
                <a:ea typeface="黑体" panose="02010609060101010101" pitchFamily="49" charset="-122"/>
              </a:rPr>
              <a:t>，</a:t>
            </a:r>
            <a:r>
              <a:rPr lang="en-US" altLang="zh-CN" sz="2400" b="1" dirty="0">
                <a:latin typeface="黑体" panose="02010609060101010101" pitchFamily="49" charset="-122"/>
                <a:ea typeface="黑体" panose="02010609060101010101" pitchFamily="49" charset="-122"/>
              </a:rPr>
              <a:t>“</a:t>
            </a:r>
            <a:r>
              <a:rPr lang="zh-CN" altLang="zh-CN" sz="2400" b="1" dirty="0">
                <a:latin typeface="黑体" panose="02010609060101010101" pitchFamily="49" charset="-122"/>
                <a:ea typeface="黑体" panose="02010609060101010101" pitchFamily="49" charset="-122"/>
              </a:rPr>
              <a:t>白云</a:t>
            </a:r>
            <a:r>
              <a:rPr lang="en-US" altLang="zh-CN" sz="2400" b="1" dirty="0">
                <a:latin typeface="黑体" panose="02010609060101010101" pitchFamily="49" charset="-122"/>
                <a:ea typeface="黑体" panose="02010609060101010101" pitchFamily="49" charset="-122"/>
              </a:rPr>
              <a:t>”</a:t>
            </a:r>
            <a:r>
              <a:rPr lang="zh-CN" altLang="zh-CN" sz="2400" b="1" dirty="0">
                <a:latin typeface="黑体" panose="02010609060101010101" pitchFamily="49" charset="-122"/>
                <a:ea typeface="黑体" panose="02010609060101010101" pitchFamily="49" charset="-122"/>
              </a:rPr>
              <a:t>和</a:t>
            </a:r>
            <a:r>
              <a:rPr lang="en-US" altLang="zh-CN" sz="2400" b="1" dirty="0">
                <a:latin typeface="黑体" panose="02010609060101010101" pitchFamily="49" charset="-122"/>
                <a:ea typeface="黑体" panose="02010609060101010101" pitchFamily="49" charset="-122"/>
              </a:rPr>
              <a:t>“</a:t>
            </a:r>
            <a:r>
              <a:rPr lang="zh-CN" altLang="zh-CN" sz="2400" b="1" dirty="0">
                <a:latin typeface="黑体" panose="02010609060101010101" pitchFamily="49" charset="-122"/>
                <a:ea typeface="黑体" panose="02010609060101010101" pitchFamily="49" charset="-122"/>
              </a:rPr>
              <a:t>星星</a:t>
            </a:r>
            <a:r>
              <a:rPr lang="en-US" altLang="zh-CN" sz="2400" b="1" dirty="0">
                <a:latin typeface="黑体" panose="02010609060101010101" pitchFamily="49" charset="-122"/>
                <a:ea typeface="黑体" panose="02010609060101010101" pitchFamily="49" charset="-122"/>
              </a:rPr>
              <a:t>”</a:t>
            </a:r>
            <a:r>
              <a:rPr lang="zh-CN" altLang="zh-CN" sz="2400" b="1" dirty="0">
                <a:latin typeface="黑体" panose="02010609060101010101" pitchFamily="49" charset="-122"/>
                <a:ea typeface="黑体" panose="02010609060101010101" pitchFamily="49" charset="-122"/>
              </a:rPr>
              <a:t>说了悄悄话</a:t>
            </a:r>
          </a:p>
          <a:p>
            <a:pPr eaLnBrk="1" hangingPunct="1"/>
            <a:r>
              <a:rPr lang="en-US" altLang="zh-CN" sz="2400" b="1" dirty="0">
                <a:solidFill>
                  <a:srgbClr val="000000"/>
                </a:solidFill>
                <a:latin typeface="楷体" panose="02010609060101010101" pitchFamily="49" charset="-122"/>
                <a:ea typeface="楷体" panose="02010609060101010101" pitchFamily="49" charset="-122"/>
              </a:rPr>
              <a:t>     9</a:t>
            </a:r>
            <a:r>
              <a:rPr lang="zh-CN" altLang="zh-CN" sz="2400" b="1" dirty="0">
                <a:solidFill>
                  <a:srgbClr val="000000"/>
                </a:solidFill>
                <a:latin typeface="楷体" panose="02010609060101010101" pitchFamily="49" charset="-122"/>
                <a:ea typeface="楷体" panose="02010609060101010101" pitchFamily="49" charset="-122"/>
              </a:rPr>
              <a:t>月</a:t>
            </a:r>
            <a:r>
              <a:rPr lang="en-US" altLang="zh-CN" sz="2400" b="1" dirty="0">
                <a:solidFill>
                  <a:srgbClr val="000000"/>
                </a:solidFill>
                <a:latin typeface="楷体" panose="02010609060101010101" pitchFamily="49" charset="-122"/>
                <a:ea typeface="楷体" panose="02010609060101010101" pitchFamily="49" charset="-122"/>
              </a:rPr>
              <a:t>6</a:t>
            </a:r>
            <a:r>
              <a:rPr lang="zh-CN" altLang="zh-CN" sz="2400" b="1" dirty="0">
                <a:solidFill>
                  <a:srgbClr val="000000"/>
                </a:solidFill>
                <a:latin typeface="楷体" panose="02010609060101010101" pitchFamily="49" charset="-122"/>
                <a:ea typeface="楷体" panose="02010609060101010101" pitchFamily="49" charset="-122"/>
              </a:rPr>
              <a:t>日</a:t>
            </a:r>
            <a:r>
              <a:rPr lang="zh-CN" altLang="en-US" sz="2400" b="1" dirty="0">
                <a:solidFill>
                  <a:srgbClr val="000000"/>
                </a:solidFill>
                <a:latin typeface="楷体" panose="02010609060101010101" pitchFamily="49" charset="-122"/>
                <a:ea typeface="楷体" panose="02010609060101010101" pitchFamily="49" charset="-122"/>
              </a:rPr>
              <a:t>，</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鸟巢</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的圆形舞台上</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何白云和</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星星</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对话：</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今夜的星星比任何时候都多</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我在星光下显得格外美丽。星星</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你好！</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何白云是北京残奥会开幕式大型手语舞蹈《星星</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你好》的演员之一。昨天</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何白云回到深圳</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记者走近这个八岁起便生活在无声世界中的美丽姑娘。</a:t>
            </a:r>
          </a:p>
          <a:p>
            <a:pPr eaLnBrk="1" hangingPunct="1"/>
            <a:r>
              <a:rPr lang="en-US" altLang="zh-CN" sz="2400" b="1" dirty="0">
                <a:solidFill>
                  <a:srgbClr val="000000"/>
                </a:solidFill>
                <a:latin typeface="楷体" panose="02010609060101010101" pitchFamily="49" charset="-122"/>
                <a:ea typeface="楷体" panose="02010609060101010101" pitchFamily="49" charset="-122"/>
              </a:rPr>
              <a:t>     </a:t>
            </a:r>
            <a:r>
              <a:rPr lang="zh-CN" altLang="zh-CN" sz="2400" b="1" dirty="0">
                <a:solidFill>
                  <a:srgbClr val="000000"/>
                </a:solidFill>
                <a:latin typeface="楷体" panose="02010609060101010101" pitchFamily="49" charset="-122"/>
                <a:ea typeface="楷体" panose="02010609060101010101" pitchFamily="49" charset="-122"/>
              </a:rPr>
              <a:t>何白云的听力是</a:t>
            </a:r>
            <a:r>
              <a:rPr lang="en-US" altLang="zh-CN" sz="2400" b="1" dirty="0">
                <a:solidFill>
                  <a:srgbClr val="000000"/>
                </a:solidFill>
                <a:latin typeface="楷体" panose="02010609060101010101" pitchFamily="49" charset="-122"/>
                <a:ea typeface="楷体" panose="02010609060101010101" pitchFamily="49" charset="-122"/>
              </a:rPr>
              <a:t>8</a:t>
            </a:r>
            <a:r>
              <a:rPr lang="zh-CN" altLang="zh-CN" sz="2400" b="1" dirty="0">
                <a:solidFill>
                  <a:srgbClr val="000000"/>
                </a:solidFill>
                <a:latin typeface="楷体" panose="02010609060101010101" pitchFamily="49" charset="-122"/>
                <a:ea typeface="楷体" panose="02010609060101010101" pitchFamily="49" charset="-122"/>
              </a:rPr>
              <a:t>岁时因发烧打针过量丧失的。凭借助听器</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何白云仅能听到微弱的声响</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直到</a:t>
            </a:r>
            <a:r>
              <a:rPr lang="en-US" altLang="zh-CN" sz="2400" b="1" dirty="0">
                <a:solidFill>
                  <a:srgbClr val="000000"/>
                </a:solidFill>
                <a:latin typeface="楷体" panose="02010609060101010101" pitchFamily="49" charset="-122"/>
                <a:ea typeface="楷体" panose="02010609060101010101" pitchFamily="49" charset="-122"/>
              </a:rPr>
              <a:t>2004</a:t>
            </a:r>
            <a:r>
              <a:rPr lang="zh-CN" altLang="zh-CN" sz="2400" b="1" dirty="0">
                <a:solidFill>
                  <a:srgbClr val="000000"/>
                </a:solidFill>
                <a:latin typeface="楷体" panose="02010609060101010101" pitchFamily="49" charset="-122"/>
                <a:ea typeface="楷体" panose="02010609060101010101" pitchFamily="49" charset="-122"/>
              </a:rPr>
              <a:t>年安装了电子耳蜗才有好转。大学毕业后的何白云在市残联下属的深圳残疾人网工作。上京训练演出</a:t>
            </a:r>
            <a:r>
              <a:rPr lang="en-US" altLang="zh-CN" sz="2400" b="1" dirty="0">
                <a:solidFill>
                  <a:srgbClr val="000000"/>
                </a:solidFill>
                <a:latin typeface="楷体" panose="02010609060101010101" pitchFamily="49" charset="-122"/>
                <a:ea typeface="楷体" panose="02010609060101010101" pitchFamily="49" charset="-122"/>
              </a:rPr>
              <a:t>3</a:t>
            </a:r>
            <a:r>
              <a:rPr lang="zh-CN" altLang="zh-CN" sz="2400" b="1" dirty="0">
                <a:solidFill>
                  <a:srgbClr val="000000"/>
                </a:solidFill>
                <a:latin typeface="楷体" panose="02010609060101010101" pitchFamily="49" charset="-122"/>
                <a:ea typeface="楷体" panose="02010609060101010101" pitchFamily="49" charset="-122"/>
              </a:rPr>
              <a:t>个月了</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回到网站</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何白云用舞蹈</a:t>
            </a:r>
            <a:r>
              <a:rPr lang="en-US" altLang="zh-CN" sz="2400" b="1" dirty="0">
                <a:solidFill>
                  <a:srgbClr val="000000"/>
                </a:solidFill>
                <a:latin typeface="楷体" panose="02010609060101010101" pitchFamily="49" charset="-122"/>
                <a:ea typeface="楷体" panose="02010609060101010101" pitchFamily="49" charset="-122"/>
              </a:rPr>
              <a:t>《</a:t>
            </a:r>
            <a:r>
              <a:rPr lang="zh-CN" altLang="en-US" sz="2400" b="1" dirty="0">
                <a:solidFill>
                  <a:srgbClr val="000000"/>
                </a:solidFill>
                <a:latin typeface="楷体" panose="02010609060101010101" pitchFamily="49" charset="-122"/>
                <a:ea typeface="楷体" panose="02010609060101010101" pitchFamily="49" charset="-122"/>
              </a:rPr>
              <a:t>星星，你好</a:t>
            </a:r>
            <a:r>
              <a:rPr lang="en-US" altLang="zh-CN" sz="2400" b="1" dirty="0">
                <a:solidFill>
                  <a:srgbClr val="000000"/>
                </a:solidFill>
                <a:latin typeface="楷体" panose="02010609060101010101" pitchFamily="49" charset="-122"/>
                <a:ea typeface="楷体" panose="02010609060101010101" pitchFamily="49" charset="-122"/>
              </a:rPr>
              <a:t>》</a:t>
            </a:r>
            <a:endParaRPr lang="zh-CN" altLang="en-US" sz="2400" b="1" dirty="0">
              <a:solidFill>
                <a:srgbClr val="000000"/>
              </a:solidFill>
              <a:latin typeface="楷体" panose="02010609060101010101" pitchFamily="49" charset="-122"/>
              <a:ea typeface="楷体" panose="02010609060101010101" pitchFamily="49" charset="-122"/>
            </a:endParaRPr>
          </a:p>
        </p:txBody>
      </p:sp>
      <p:grpSp>
        <p:nvGrpSpPr>
          <p:cNvPr id="41988" name="组合 12">
            <a:extLst>
              <a:ext uri="{FF2B5EF4-FFF2-40B4-BE49-F238E27FC236}">
                <a16:creationId xmlns="" xmlns:a16="http://schemas.microsoft.com/office/drawing/2014/main" id="{2283A5E9-3E36-4BAA-98CE-5757CC9E1971}"/>
              </a:ext>
            </a:extLst>
          </p:cNvPr>
          <p:cNvGrpSpPr>
            <a:grpSpLocks/>
          </p:cNvGrpSpPr>
          <p:nvPr/>
        </p:nvGrpSpPr>
        <p:grpSpPr bwMode="auto">
          <a:xfrm>
            <a:off x="34925" y="-20638"/>
            <a:ext cx="2008188" cy="523876"/>
            <a:chOff x="70" y="-63"/>
            <a:chExt cx="3161" cy="824"/>
          </a:xfrm>
        </p:grpSpPr>
        <p:sp>
          <p:nvSpPr>
            <p:cNvPr id="41989" name="文本框 6">
              <a:extLst>
                <a:ext uri="{FF2B5EF4-FFF2-40B4-BE49-F238E27FC236}">
                  <a16:creationId xmlns="" xmlns:a16="http://schemas.microsoft.com/office/drawing/2014/main" id="{0CF9FE82-2BBC-430F-87F7-9AFE8C24A09E}"/>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15" name="直线连接符 9">
              <a:extLst>
                <a:ext uri="{FF2B5EF4-FFF2-40B4-BE49-F238E27FC236}">
                  <a16:creationId xmlns="" xmlns:a16="http://schemas.microsoft.com/office/drawing/2014/main" id="{72A0EA8C-1223-402A-B849-5C524F85C2A8}"/>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 xmlns:a16="http://schemas.microsoft.com/office/drawing/2014/main" id="{1811EFB8-3862-40A6-8316-FA8702042787}"/>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2" descr="https://timgsa.baidu.com/timg?image&amp;quality=80&amp;size=b9999_10000&amp;sec=1551767706741&amp;di=9e60d83a6def9c6f9eafef53f62a97af&amp;imgtype=0&amp;src=http%3A%2F%2Fe0.ifengimg.com%2F10%2F2018%2F1120%2FB527EF4EECEA1BEF0459A6A289966B83A42FC298_size558_w485_h294.png">
            <a:extLst>
              <a:ext uri="{FF2B5EF4-FFF2-40B4-BE49-F238E27FC236}">
                <a16:creationId xmlns="" xmlns:a16="http://schemas.microsoft.com/office/drawing/2014/main" id="{850E077C-D957-4794-BE8B-8164064021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11113"/>
            <a:ext cx="9148763" cy="513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47" name="组合 1">
            <a:extLst>
              <a:ext uri="{FF2B5EF4-FFF2-40B4-BE49-F238E27FC236}">
                <a16:creationId xmlns="" xmlns:a16="http://schemas.microsoft.com/office/drawing/2014/main" id="{E56622A1-3552-4BBE-A064-A13A49B5A4AB}"/>
              </a:ext>
            </a:extLst>
          </p:cNvPr>
          <p:cNvGrpSpPr>
            <a:grpSpLocks/>
          </p:cNvGrpSpPr>
          <p:nvPr/>
        </p:nvGrpSpPr>
        <p:grpSpPr bwMode="auto">
          <a:xfrm>
            <a:off x="58738" y="50800"/>
            <a:ext cx="1920875" cy="369888"/>
            <a:chOff x="58738" y="50800"/>
            <a:chExt cx="1920875" cy="368777"/>
          </a:xfrm>
        </p:grpSpPr>
        <p:sp>
          <p:nvSpPr>
            <p:cNvPr id="10" name="圆角矩形 9">
              <a:extLst>
                <a:ext uri="{FF2B5EF4-FFF2-40B4-BE49-F238E27FC236}">
                  <a16:creationId xmlns="" xmlns:a16="http://schemas.microsoft.com/office/drawing/2014/main" id="{23B32E84-5E5E-4935-926D-EF37C8EF4B76}"/>
                </a:ext>
              </a:extLst>
            </p:cNvPr>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lang="zh-CN" altLang="en-US" b="1">
                <a:solidFill>
                  <a:prstClr val="black"/>
                </a:solidFill>
              </a:endParaRPr>
            </a:p>
          </p:txBody>
        </p:sp>
        <p:sp>
          <p:nvSpPr>
            <p:cNvPr id="6153" name="文本框 1">
              <a:extLst>
                <a:ext uri="{FF2B5EF4-FFF2-40B4-BE49-F238E27FC236}">
                  <a16:creationId xmlns="" xmlns:a16="http://schemas.microsoft.com/office/drawing/2014/main" id="{2A60D8E4-7A8B-402A-8C64-3297AC6039ED}"/>
                </a:ext>
              </a:extLst>
            </p:cNvPr>
            <p:cNvSpPr txBox="1">
              <a:spLocks noChangeArrowheads="1"/>
            </p:cNvSpPr>
            <p:nvPr/>
          </p:nvSpPr>
          <p:spPr bwMode="auto">
            <a:xfrm>
              <a:off x="117475" y="50800"/>
              <a:ext cx="1800493" cy="368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FFFFFF"/>
                  </a:solidFill>
                  <a:latin typeface="宋体" panose="02010600030101010101" pitchFamily="2" charset="-122"/>
                </a:rPr>
                <a:t>八年级语文上册</a:t>
              </a:r>
            </a:p>
          </p:txBody>
        </p:sp>
      </p:grpSp>
      <p:sp>
        <p:nvSpPr>
          <p:cNvPr id="8" name="TextBox 48">
            <a:extLst>
              <a:ext uri="{FF2B5EF4-FFF2-40B4-BE49-F238E27FC236}">
                <a16:creationId xmlns="" xmlns:a16="http://schemas.microsoft.com/office/drawing/2014/main" id="{CD439C60-D0C1-4F96-AFA2-EB89751B79D6}"/>
              </a:ext>
            </a:extLst>
          </p:cNvPr>
          <p:cNvSpPr txBox="1"/>
          <p:nvPr/>
        </p:nvSpPr>
        <p:spPr>
          <a:xfrm>
            <a:off x="1367644" y="1563638"/>
            <a:ext cx="6408712" cy="1469633"/>
          </a:xfrm>
          <a:prstGeom prst="rect">
            <a:avLst/>
          </a:prstGeom>
          <a:noFill/>
          <a:ln w="19050">
            <a:solidFill>
              <a:schemeClr val="tx1"/>
            </a:solidFill>
          </a:ln>
          <a:effectLst>
            <a:softEdge rad="31750"/>
          </a:effectLst>
        </p:spPr>
        <p:txBody>
          <a:bodyPr lIns="68580" tIns="34290" rIns="68580" bIns="34290">
            <a:spAutoFit/>
          </a:bodyPr>
          <a:lstStyle>
            <a:lvl1pPr marL="914400" indent="-9144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AutoNum type="arabicPlain" startAt="3"/>
            </a:pPr>
            <a:r>
              <a:rPr lang="zh-CN" altLang="en-US" sz="5100" b="1" dirty="0">
                <a:solidFill>
                  <a:srgbClr val="FF0000"/>
                </a:solidFill>
                <a:effectLst>
                  <a:outerShdw blurRad="38100" dist="38100" dir="2700000" algn="tl">
                    <a:srgbClr val="C0C0C0"/>
                  </a:outerShdw>
                </a:effectLst>
                <a:latin typeface="宋体" panose="02010600030101010101" pitchFamily="2" charset="-122"/>
                <a:cs typeface="Kaiti SC"/>
              </a:rPr>
              <a:t>“飞天”凌空</a:t>
            </a:r>
            <a:endParaRPr lang="en-US" altLang="zh-CN" sz="5100" b="1" dirty="0">
              <a:solidFill>
                <a:srgbClr val="FF0000"/>
              </a:solidFill>
              <a:effectLst>
                <a:outerShdw blurRad="38100" dist="38100" dir="2700000" algn="tl">
                  <a:srgbClr val="C0C0C0"/>
                </a:outerShdw>
              </a:effectLst>
              <a:latin typeface="宋体" panose="02010600030101010101" pitchFamily="2" charset="-122"/>
              <a:cs typeface="Kaiti SC"/>
            </a:endParaRPr>
          </a:p>
          <a:p>
            <a:pPr algn="ctr" eaLnBrk="1" hangingPunct="1"/>
            <a:r>
              <a:rPr lang="en-US" altLang="zh-CN" sz="4000" b="1" dirty="0">
                <a:effectLst>
                  <a:outerShdw blurRad="38100" dist="38100" dir="2700000" algn="tl">
                    <a:srgbClr val="C0C0C0"/>
                  </a:outerShdw>
                </a:effectLst>
                <a:latin typeface="宋体" panose="02010600030101010101" pitchFamily="2" charset="-122"/>
                <a:ea typeface="Kaiti SC"/>
                <a:cs typeface="Kaiti SC"/>
              </a:rPr>
              <a:t>——</a:t>
            </a:r>
            <a:r>
              <a:rPr lang="zh-CN" altLang="en-US" sz="4000" b="1" dirty="0">
                <a:effectLst>
                  <a:outerShdw blurRad="38100" dist="38100" dir="2700000" algn="tl">
                    <a:srgbClr val="C0C0C0"/>
                  </a:outerShdw>
                </a:effectLst>
                <a:latin typeface="宋体" panose="02010600030101010101" pitchFamily="2" charset="-122"/>
                <a:cs typeface="Kaiti SC"/>
              </a:rPr>
              <a:t>跳水姑娘吕伟夺魁记</a:t>
            </a:r>
          </a:p>
        </p:txBody>
      </p:sp>
      <p:pic>
        <p:nvPicPr>
          <p:cNvPr id="9" name="Picture 2" descr="C:\Users\Administrator\Desktop\初中七彩课堂图标.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矩形 1">
            <a:extLst>
              <a:ext uri="{FF2B5EF4-FFF2-40B4-BE49-F238E27FC236}">
                <a16:creationId xmlns="" xmlns:a16="http://schemas.microsoft.com/office/drawing/2014/main" id="{BBFDC04F-2524-4F4D-8EF8-C3AC545CA401}"/>
              </a:ext>
            </a:extLst>
          </p:cNvPr>
          <p:cNvSpPr>
            <a:spLocks noChangeArrowheads="1"/>
          </p:cNvSpPr>
          <p:nvPr/>
        </p:nvSpPr>
        <p:spPr bwMode="auto">
          <a:xfrm>
            <a:off x="611188" y="576263"/>
            <a:ext cx="8135937"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rgbClr val="000000"/>
                </a:solidFill>
                <a:latin typeface="楷体" panose="02010609060101010101" pitchFamily="49" charset="-122"/>
                <a:ea typeface="楷体" panose="02010609060101010101" pitchFamily="49" charset="-122"/>
              </a:rPr>
              <a:t>传达</a:t>
            </a:r>
            <a:r>
              <a:rPr lang="zh-CN" altLang="en-US" sz="2400" b="1" dirty="0">
                <a:solidFill>
                  <a:srgbClr val="000000"/>
                </a:solidFill>
                <a:latin typeface="楷体" panose="02010609060101010101" pitchFamily="49" charset="-122"/>
                <a:ea typeface="楷体" panose="02010609060101010101" pitchFamily="49" charset="-122"/>
              </a:rPr>
              <a:t>了兴奋之情。   </a:t>
            </a:r>
            <a:endParaRPr lang="en-US" altLang="zh-CN" sz="2400" b="1" dirty="0">
              <a:solidFill>
                <a:srgbClr val="000000"/>
              </a:solidFill>
              <a:latin typeface="楷体" panose="02010609060101010101" pitchFamily="49" charset="-122"/>
              <a:ea typeface="楷体" panose="02010609060101010101" pitchFamily="49" charset="-122"/>
            </a:endParaRPr>
          </a:p>
          <a:p>
            <a:pPr eaLnBrk="1" hangingPunct="1"/>
            <a:r>
              <a:rPr lang="en-US" altLang="zh-CN" sz="2400" b="1" dirty="0">
                <a:solidFill>
                  <a:srgbClr val="000000"/>
                </a:solidFill>
                <a:latin typeface="楷体" panose="02010609060101010101" pitchFamily="49" charset="-122"/>
                <a:ea typeface="楷体" panose="02010609060101010101" pitchFamily="49" charset="-122"/>
              </a:rPr>
              <a:t>    </a:t>
            </a:r>
            <a:r>
              <a:rPr lang="zh-CN" altLang="zh-CN" sz="2400" b="1" dirty="0">
                <a:solidFill>
                  <a:srgbClr val="000000"/>
                </a:solidFill>
                <a:latin typeface="楷体" panose="02010609060101010101" pitchFamily="49" charset="-122"/>
                <a:ea typeface="楷体" panose="02010609060101010101" pitchFamily="49" charset="-122"/>
              </a:rPr>
              <a:t>今年</a:t>
            </a:r>
            <a:r>
              <a:rPr lang="en-US" altLang="zh-CN" sz="2400" b="1" dirty="0">
                <a:solidFill>
                  <a:srgbClr val="000000"/>
                </a:solidFill>
                <a:latin typeface="楷体" panose="02010609060101010101" pitchFamily="49" charset="-122"/>
                <a:ea typeface="楷体" panose="02010609060101010101" pitchFamily="49" charset="-122"/>
              </a:rPr>
              <a:t>3</a:t>
            </a:r>
            <a:r>
              <a:rPr lang="zh-CN" altLang="zh-CN" sz="2400" b="1" dirty="0">
                <a:solidFill>
                  <a:srgbClr val="000000"/>
                </a:solidFill>
                <a:latin typeface="楷体" panose="02010609060101010101" pitchFamily="49" charset="-122"/>
                <a:ea typeface="楷体" panose="02010609060101010101" pitchFamily="49" charset="-122"/>
              </a:rPr>
              <a:t>月份</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北京的手语舞蹈老师到深圳选拔参加开幕式表演的人选。</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白云</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你身高够了</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去参选一下吧。</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市残联一位工作人员鼓励她去参加选拔。除了何白云</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深圳参加选拔的还有</a:t>
            </a:r>
            <a:r>
              <a:rPr lang="en-US" altLang="zh-CN" sz="2400" b="1" dirty="0">
                <a:solidFill>
                  <a:srgbClr val="000000"/>
                </a:solidFill>
                <a:latin typeface="楷体" panose="02010609060101010101" pitchFamily="49" charset="-122"/>
                <a:ea typeface="楷体" panose="02010609060101010101" pitchFamily="49" charset="-122"/>
              </a:rPr>
              <a:t>9</a:t>
            </a:r>
            <a:r>
              <a:rPr lang="zh-CN" altLang="zh-CN" sz="2400" b="1" dirty="0">
                <a:solidFill>
                  <a:srgbClr val="000000"/>
                </a:solidFill>
                <a:latin typeface="楷体" panose="02010609060101010101" pitchFamily="49" charset="-122"/>
                <a:ea typeface="楷体" panose="02010609060101010101" pitchFamily="49" charset="-122"/>
              </a:rPr>
              <a:t>名来自元平特殊学校的聋人姑娘。</a:t>
            </a:r>
          </a:p>
          <a:p>
            <a:pPr eaLnBrk="1" hangingPunct="1"/>
            <a:r>
              <a:rPr lang="en-US" altLang="zh-CN" sz="2400" b="1" dirty="0">
                <a:solidFill>
                  <a:srgbClr val="000000"/>
                </a:solidFill>
                <a:latin typeface="楷体" panose="02010609060101010101" pitchFamily="49" charset="-122"/>
                <a:ea typeface="楷体" panose="02010609060101010101" pitchFamily="49" charset="-122"/>
              </a:rPr>
              <a:t>     </a:t>
            </a:r>
            <a:r>
              <a:rPr lang="zh-CN" altLang="zh-CN" sz="2400" b="1" dirty="0">
                <a:solidFill>
                  <a:srgbClr val="000000"/>
                </a:solidFill>
                <a:latin typeface="楷体" panose="02010609060101010101" pitchFamily="49" charset="-122"/>
                <a:ea typeface="楷体" panose="02010609060101010101" pitchFamily="49" charset="-122"/>
              </a:rPr>
              <a:t>何白云告诉记者</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选拔前</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元平特殊学校的老师帮其它</a:t>
            </a:r>
            <a:r>
              <a:rPr lang="en-US" altLang="zh-CN" sz="2400" b="1" dirty="0">
                <a:solidFill>
                  <a:srgbClr val="000000"/>
                </a:solidFill>
                <a:latin typeface="楷体" panose="02010609060101010101" pitchFamily="49" charset="-122"/>
                <a:ea typeface="楷体" panose="02010609060101010101" pitchFamily="49" charset="-122"/>
              </a:rPr>
              <a:t>9</a:t>
            </a:r>
            <a:r>
              <a:rPr lang="zh-CN" altLang="zh-CN" sz="2400" b="1" dirty="0">
                <a:solidFill>
                  <a:srgbClr val="000000"/>
                </a:solidFill>
                <a:latin typeface="楷体" panose="02010609060101010101" pitchFamily="49" charset="-122"/>
                <a:ea typeface="楷体" panose="02010609060101010101" pitchFamily="49" charset="-122"/>
              </a:rPr>
              <a:t>名聋人姑娘排练了健美操表演</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而她却没有任何准备。去到选拔现场</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何白云见到其它</a:t>
            </a:r>
            <a:r>
              <a:rPr lang="en-US" altLang="zh-CN" sz="2400" b="1" dirty="0">
                <a:solidFill>
                  <a:srgbClr val="000000"/>
                </a:solidFill>
                <a:latin typeface="楷体" panose="02010609060101010101" pitchFamily="49" charset="-122"/>
                <a:ea typeface="楷体" panose="02010609060101010101" pitchFamily="49" charset="-122"/>
              </a:rPr>
              <a:t>9</a:t>
            </a:r>
            <a:r>
              <a:rPr lang="zh-CN" altLang="zh-CN" sz="2400" b="1" dirty="0">
                <a:solidFill>
                  <a:srgbClr val="000000"/>
                </a:solidFill>
                <a:latin typeface="楷体" panose="02010609060101010101" pitchFamily="49" charset="-122"/>
                <a:ea typeface="楷体" panose="02010609060101010101" pitchFamily="49" charset="-122"/>
              </a:rPr>
              <a:t>人正在练习排练好的健美操</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就跟着学跳了五分钟</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学习了两个八拍的动作。开始选拔了</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两个八拍的动作很快跳完了</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其它选手还在跳</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没有舞蹈基础的何白云跟不上节奏和动作</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只能停下来</a:t>
            </a:r>
            <a:r>
              <a:rPr lang="zh-CN" altLang="zh-CN" sz="2400" b="1" dirty="0" smtClean="0">
                <a:solidFill>
                  <a:srgbClr val="000000"/>
                </a:solidFill>
                <a:latin typeface="楷体" panose="02010609060101010101" pitchFamily="49" charset="-122"/>
                <a:ea typeface="楷体" panose="02010609060101010101" pitchFamily="49" charset="-122"/>
              </a:rPr>
              <a:t>站</a:t>
            </a:r>
            <a:r>
              <a:rPr lang="zh-CN" altLang="en-US" sz="2400" b="1" dirty="0">
                <a:solidFill>
                  <a:srgbClr val="000000"/>
                </a:solidFill>
                <a:latin typeface="楷体" panose="02010609060101010101" pitchFamily="49" charset="-122"/>
                <a:ea typeface="楷体" panose="02010609060101010101" pitchFamily="49" charset="-122"/>
              </a:rPr>
              <a:t>在</a:t>
            </a:r>
            <a:r>
              <a:rPr lang="zh-CN" altLang="en-US" sz="2400" b="1" dirty="0" smtClean="0">
                <a:solidFill>
                  <a:srgbClr val="000000"/>
                </a:solidFill>
                <a:latin typeface="楷体" panose="02010609060101010101" pitchFamily="49" charset="-122"/>
                <a:ea typeface="楷体" panose="02010609060101010101" pitchFamily="49" charset="-122"/>
              </a:rPr>
              <a:t>一</a:t>
            </a:r>
            <a:endParaRPr lang="zh-CN" altLang="zh-CN" sz="2400" b="1" dirty="0">
              <a:solidFill>
                <a:srgbClr val="000000"/>
              </a:solidFill>
              <a:latin typeface="楷体" panose="02010609060101010101" pitchFamily="49" charset="-122"/>
              <a:ea typeface="楷体" panose="02010609060101010101" pitchFamily="49" charset="-122"/>
            </a:endParaRPr>
          </a:p>
        </p:txBody>
      </p:sp>
      <p:grpSp>
        <p:nvGrpSpPr>
          <p:cNvPr id="43011" name="组合 12">
            <a:extLst>
              <a:ext uri="{FF2B5EF4-FFF2-40B4-BE49-F238E27FC236}">
                <a16:creationId xmlns="" xmlns:a16="http://schemas.microsoft.com/office/drawing/2014/main" id="{46494185-695A-436E-BA7D-153ABE224A1F}"/>
              </a:ext>
            </a:extLst>
          </p:cNvPr>
          <p:cNvGrpSpPr>
            <a:grpSpLocks/>
          </p:cNvGrpSpPr>
          <p:nvPr/>
        </p:nvGrpSpPr>
        <p:grpSpPr bwMode="auto">
          <a:xfrm>
            <a:off x="34925" y="-20638"/>
            <a:ext cx="2008188" cy="523876"/>
            <a:chOff x="70" y="-63"/>
            <a:chExt cx="3161" cy="824"/>
          </a:xfrm>
        </p:grpSpPr>
        <p:sp>
          <p:nvSpPr>
            <p:cNvPr id="43012" name="文本框 6">
              <a:extLst>
                <a:ext uri="{FF2B5EF4-FFF2-40B4-BE49-F238E27FC236}">
                  <a16:creationId xmlns="" xmlns:a16="http://schemas.microsoft.com/office/drawing/2014/main" id="{043D5420-D415-4226-BCD0-E1BF7EB9939A}"/>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 xmlns:a16="http://schemas.microsoft.com/office/drawing/2014/main" id="{4DBA17F6-712F-412A-9E0F-9548C1E62362}"/>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 xmlns:a16="http://schemas.microsoft.com/office/drawing/2014/main" id="{AD8FFA79-36D1-464B-88E3-80DB852568FA}"/>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矩形 1">
            <a:extLst>
              <a:ext uri="{FF2B5EF4-FFF2-40B4-BE49-F238E27FC236}">
                <a16:creationId xmlns="" xmlns:a16="http://schemas.microsoft.com/office/drawing/2014/main" id="{3FAAD529-3D5B-4DFB-A21B-9D783AFE7E8B}"/>
              </a:ext>
            </a:extLst>
          </p:cNvPr>
          <p:cNvSpPr>
            <a:spLocks noChangeArrowheads="1"/>
          </p:cNvSpPr>
          <p:nvPr/>
        </p:nvSpPr>
        <p:spPr bwMode="auto">
          <a:xfrm>
            <a:off x="611188" y="649288"/>
            <a:ext cx="80645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rgbClr val="000000"/>
                </a:solidFill>
                <a:latin typeface="楷体" panose="02010609060101010101" pitchFamily="49" charset="-122"/>
                <a:ea typeface="楷体" panose="02010609060101010101" pitchFamily="49" charset="-122"/>
              </a:rPr>
              <a:t>旁看</a:t>
            </a:r>
            <a:r>
              <a:rPr lang="zh-CN" altLang="en-US" sz="2400" b="1" dirty="0">
                <a:solidFill>
                  <a:srgbClr val="000000"/>
                </a:solidFill>
                <a:latin typeface="楷体" panose="02010609060101010101" pitchFamily="49" charset="-122"/>
                <a:ea typeface="楷体" panose="02010609060101010101" pitchFamily="49" charset="-122"/>
              </a:rPr>
              <a:t>。没想到，负责选拔的老师就挑中了何白云和元平特殊学校的一名学生。</a:t>
            </a:r>
            <a:endParaRPr lang="en-US" altLang="zh-CN" sz="2400" b="1" dirty="0">
              <a:solidFill>
                <a:srgbClr val="000000"/>
              </a:solidFill>
              <a:latin typeface="楷体" panose="02010609060101010101" pitchFamily="49" charset="-122"/>
              <a:ea typeface="楷体" panose="02010609060101010101" pitchFamily="49" charset="-122"/>
            </a:endParaRPr>
          </a:p>
          <a:p>
            <a:pPr eaLnBrk="1" hangingPunct="1"/>
            <a:r>
              <a:rPr lang="en-US" altLang="zh-CN" sz="2400" b="1" dirty="0">
                <a:solidFill>
                  <a:srgbClr val="000000"/>
                </a:solidFill>
                <a:latin typeface="楷体" panose="02010609060101010101" pitchFamily="49" charset="-122"/>
                <a:ea typeface="楷体" panose="02010609060101010101" pitchFamily="49" charset="-122"/>
              </a:rPr>
              <a:t>    </a:t>
            </a:r>
            <a:r>
              <a:rPr lang="zh-CN" altLang="zh-CN" sz="2400" b="1" dirty="0">
                <a:solidFill>
                  <a:srgbClr val="000000"/>
                </a:solidFill>
                <a:latin typeface="楷体" panose="02010609060101010101" pitchFamily="49" charset="-122"/>
                <a:ea typeface="楷体" panose="02010609060101010101" pitchFamily="49" charset="-122"/>
              </a:rPr>
              <a:t>不会下腰</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不会劈腿</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不会滑跪</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一开始何白云在舞蹈上就是一张白纸</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跳起舞来身体还很僵硬。在</a:t>
            </a:r>
            <a:r>
              <a:rPr lang="en-US" altLang="zh-CN" sz="2400" b="1" dirty="0">
                <a:solidFill>
                  <a:srgbClr val="000000"/>
                </a:solidFill>
                <a:latin typeface="楷体" panose="02010609060101010101" pitchFamily="49" charset="-122"/>
                <a:ea typeface="楷体" panose="02010609060101010101" pitchFamily="49" charset="-122"/>
              </a:rPr>
              <a:t>5</a:t>
            </a:r>
            <a:r>
              <a:rPr lang="zh-CN" altLang="zh-CN" sz="2400" b="1" dirty="0">
                <a:solidFill>
                  <a:srgbClr val="000000"/>
                </a:solidFill>
                <a:latin typeface="楷体" panose="02010609060101010101" pitchFamily="49" charset="-122"/>
                <a:ea typeface="楷体" panose="02010609060101010101" pitchFamily="49" charset="-122"/>
              </a:rPr>
              <a:t>月初广州的第一次集训里</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何白云真正尝到了苦的味道。早上</a:t>
            </a:r>
            <a:r>
              <a:rPr lang="en-US" altLang="zh-CN" sz="2400" b="1" dirty="0">
                <a:solidFill>
                  <a:srgbClr val="000000"/>
                </a:solidFill>
                <a:latin typeface="楷体" panose="02010609060101010101" pitchFamily="49" charset="-122"/>
                <a:ea typeface="楷体" panose="02010609060101010101" pitchFamily="49" charset="-122"/>
              </a:rPr>
              <a:t>6</a:t>
            </a:r>
            <a:r>
              <a:rPr lang="zh-CN" altLang="zh-CN" sz="2400" b="1" dirty="0">
                <a:solidFill>
                  <a:srgbClr val="000000"/>
                </a:solidFill>
                <a:latin typeface="楷体" panose="02010609060101010101" pitchFamily="49" charset="-122"/>
                <a:ea typeface="楷体" panose="02010609060101010101" pitchFamily="49" charset="-122"/>
              </a:rPr>
              <a:t>点半起床开始跑步、压腿</a:t>
            </a:r>
            <a:r>
              <a:rPr lang="zh-CN" altLang="en-US" sz="2400" b="1" dirty="0">
                <a:solidFill>
                  <a:srgbClr val="000000"/>
                </a:solidFill>
                <a:latin typeface="楷体" panose="02010609060101010101" pitchFamily="49" charset="-122"/>
                <a:ea typeface="楷体" panose="02010609060101010101" pitchFamily="49" charset="-122"/>
              </a:rPr>
              <a:t>，</a:t>
            </a:r>
            <a:r>
              <a:rPr lang="en-US" altLang="zh-CN" sz="2400" b="1" dirty="0">
                <a:solidFill>
                  <a:srgbClr val="000000"/>
                </a:solidFill>
                <a:latin typeface="楷体" panose="02010609060101010101" pitchFamily="49" charset="-122"/>
                <a:ea typeface="楷体" panose="02010609060101010101" pitchFamily="49" charset="-122"/>
              </a:rPr>
              <a:t>8</a:t>
            </a:r>
            <a:r>
              <a:rPr lang="zh-CN" altLang="zh-CN" sz="2400" b="1" dirty="0">
                <a:solidFill>
                  <a:srgbClr val="000000"/>
                </a:solidFill>
                <a:latin typeface="楷体" panose="02010609060101010101" pitchFamily="49" charset="-122"/>
                <a:ea typeface="楷体" panose="02010609060101010101" pitchFamily="49" charset="-122"/>
              </a:rPr>
              <a:t>点钟开始舞蹈动作的训练</a:t>
            </a:r>
            <a:r>
              <a:rPr lang="zh-CN" altLang="en-US" sz="2400" b="1" dirty="0">
                <a:solidFill>
                  <a:srgbClr val="000000"/>
                </a:solidFill>
                <a:latin typeface="楷体" panose="02010609060101010101" pitchFamily="49" charset="-122"/>
                <a:ea typeface="楷体" panose="02010609060101010101" pitchFamily="49" charset="-122"/>
              </a:rPr>
              <a:t>，</a:t>
            </a:r>
            <a:r>
              <a:rPr lang="en-US" altLang="zh-CN" sz="2400" b="1" dirty="0">
                <a:solidFill>
                  <a:srgbClr val="000000"/>
                </a:solidFill>
                <a:latin typeface="楷体" panose="02010609060101010101" pitchFamily="49" charset="-122"/>
                <a:ea typeface="楷体" panose="02010609060101010101" pitchFamily="49" charset="-122"/>
              </a:rPr>
              <a:t>20</a:t>
            </a:r>
            <a:r>
              <a:rPr lang="zh-CN" altLang="zh-CN" sz="2400" b="1" dirty="0">
                <a:solidFill>
                  <a:srgbClr val="000000"/>
                </a:solidFill>
                <a:latin typeface="楷体" panose="02010609060101010101" pitchFamily="49" charset="-122"/>
                <a:ea typeface="楷体" panose="02010609060101010101" pitchFamily="49" charset="-122"/>
              </a:rPr>
              <a:t>天里每天都训练近十个小时。之后</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何白云再次通过了选拔</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得以去北京参加演出。</a:t>
            </a:r>
          </a:p>
          <a:p>
            <a:pPr eaLnBrk="1" hangingPunct="1"/>
            <a:r>
              <a:rPr lang="en-US" altLang="zh-CN" sz="2400" b="1" dirty="0">
                <a:solidFill>
                  <a:srgbClr val="000000"/>
                </a:solidFill>
                <a:latin typeface="楷体" panose="02010609060101010101" pitchFamily="49" charset="-122"/>
                <a:ea typeface="楷体" panose="02010609060101010101" pitchFamily="49" charset="-122"/>
              </a:rPr>
              <a:t>      </a:t>
            </a:r>
            <a:r>
              <a:rPr lang="zh-CN" altLang="zh-CN" sz="2400" b="1" dirty="0">
                <a:solidFill>
                  <a:srgbClr val="000000"/>
                </a:solidFill>
                <a:latin typeface="楷体" panose="02010609060101010101" pitchFamily="49" charset="-122"/>
                <a:ea typeface="楷体" panose="02010609060101010101" pitchFamily="49" charset="-122"/>
              </a:rPr>
              <a:t>何白云说</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对没有舞蹈基础的她来说</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最辛苦的便是滑跪的练习。因为不掌握要领</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每次都是</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扑通</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就跪下去了。</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这种跪法是很疼的</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膝盖都破皮流血了。</a:t>
            </a:r>
            <a:r>
              <a:rPr lang="en-US" altLang="zh-CN" sz="2400" b="1" dirty="0">
                <a:solidFill>
                  <a:srgbClr val="000000"/>
                </a:solidFill>
                <a:latin typeface="楷体" panose="02010609060101010101" pitchFamily="49" charset="-122"/>
                <a:ea typeface="楷体" panose="02010609060101010101" pitchFamily="49" charset="-122"/>
              </a:rPr>
              <a:t>”</a:t>
            </a:r>
            <a:endParaRPr lang="zh-CN" altLang="zh-CN" sz="2400" b="1" dirty="0">
              <a:solidFill>
                <a:srgbClr val="000000"/>
              </a:solidFill>
              <a:latin typeface="楷体" panose="02010609060101010101" pitchFamily="49" charset="-122"/>
              <a:ea typeface="楷体" panose="02010609060101010101" pitchFamily="49" charset="-122"/>
            </a:endParaRPr>
          </a:p>
        </p:txBody>
      </p:sp>
      <p:grpSp>
        <p:nvGrpSpPr>
          <p:cNvPr id="44035" name="组合 12">
            <a:extLst>
              <a:ext uri="{FF2B5EF4-FFF2-40B4-BE49-F238E27FC236}">
                <a16:creationId xmlns="" xmlns:a16="http://schemas.microsoft.com/office/drawing/2014/main" id="{1E5E0241-A1BB-4D44-B081-0BB47DAC1A57}"/>
              </a:ext>
            </a:extLst>
          </p:cNvPr>
          <p:cNvGrpSpPr>
            <a:grpSpLocks/>
          </p:cNvGrpSpPr>
          <p:nvPr/>
        </p:nvGrpSpPr>
        <p:grpSpPr bwMode="auto">
          <a:xfrm>
            <a:off x="34925" y="-20638"/>
            <a:ext cx="2008188" cy="523876"/>
            <a:chOff x="70" y="-63"/>
            <a:chExt cx="3161" cy="824"/>
          </a:xfrm>
        </p:grpSpPr>
        <p:sp>
          <p:nvSpPr>
            <p:cNvPr id="44036" name="文本框 6">
              <a:extLst>
                <a:ext uri="{FF2B5EF4-FFF2-40B4-BE49-F238E27FC236}">
                  <a16:creationId xmlns="" xmlns:a16="http://schemas.microsoft.com/office/drawing/2014/main" id="{34A6D612-8A7D-4BA4-8B2D-670C3C1BDCF2}"/>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 xmlns:a16="http://schemas.microsoft.com/office/drawing/2014/main" id="{52BDF6D1-3B8D-4F6C-BB4F-156B6B7616CE}"/>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 xmlns:a16="http://schemas.microsoft.com/office/drawing/2014/main" id="{FF910D46-6536-45BB-B6A6-C5A9290C092A}"/>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1">
            <a:extLst>
              <a:ext uri="{FF2B5EF4-FFF2-40B4-BE49-F238E27FC236}">
                <a16:creationId xmlns="" xmlns:a16="http://schemas.microsoft.com/office/drawing/2014/main" id="{FA17533F-3F1A-412F-A724-936BDA073C6C}"/>
              </a:ext>
            </a:extLst>
          </p:cNvPr>
          <p:cNvSpPr>
            <a:spLocks noChangeArrowheads="1"/>
          </p:cNvSpPr>
          <p:nvPr/>
        </p:nvSpPr>
        <p:spPr bwMode="auto">
          <a:xfrm>
            <a:off x="395288" y="484188"/>
            <a:ext cx="8640762"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dirty="0">
                <a:solidFill>
                  <a:srgbClr val="000000"/>
                </a:solidFill>
                <a:latin typeface="楷体" panose="02010609060101010101" pitchFamily="49" charset="-122"/>
                <a:ea typeface="楷体" panose="02010609060101010101" pitchFamily="49" charset="-122"/>
              </a:rPr>
              <a:t> </a:t>
            </a:r>
            <a:r>
              <a:rPr lang="en-US" altLang="zh-CN" sz="2400" b="1" dirty="0">
                <a:solidFill>
                  <a:srgbClr val="000000"/>
                </a:solidFill>
                <a:latin typeface="楷体" panose="02010609060101010101" pitchFamily="49" charset="-122"/>
                <a:ea typeface="楷体" panose="02010609060101010101" pitchFamily="49" charset="-122"/>
              </a:rPr>
              <a:t>   </a:t>
            </a:r>
            <a:r>
              <a:rPr lang="zh-CN" altLang="zh-CN" sz="2400" b="1" dirty="0" smtClean="0">
                <a:solidFill>
                  <a:srgbClr val="000000"/>
                </a:solidFill>
                <a:latin typeface="楷体" panose="02010609060101010101" pitchFamily="49" charset="-122"/>
                <a:ea typeface="楷体" panose="02010609060101010101" pitchFamily="49" charset="-122"/>
              </a:rPr>
              <a:t>终于</a:t>
            </a:r>
            <a:r>
              <a:rPr lang="zh-CN" altLang="zh-CN" sz="2400" b="1" dirty="0">
                <a:solidFill>
                  <a:srgbClr val="000000"/>
                </a:solidFill>
                <a:latin typeface="楷体" panose="02010609060101010101" pitchFamily="49" charset="-122"/>
                <a:ea typeface="楷体" panose="02010609060101010101" pitchFamily="49" charset="-122"/>
              </a:rPr>
              <a:t>等来了演出的这一天。</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感觉很不一样</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特别紧张</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也特别兴奋。</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何白云说</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之前她们曾在鸟巢彩排过三次</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但真正演出时有着完全不同的感受</a:t>
            </a:r>
            <a:r>
              <a:rPr lang="zh-CN" altLang="en-US" sz="2400" b="1" dirty="0">
                <a:solidFill>
                  <a:srgbClr val="000000"/>
                </a:solidFill>
                <a:latin typeface="楷体" panose="02010609060101010101" pitchFamily="49" charset="-122"/>
                <a:ea typeface="楷体" panose="02010609060101010101" pitchFamily="49" charset="-122"/>
              </a:rPr>
              <a:t>，</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就想着把最美的一面展现给世界。</a:t>
            </a:r>
            <a:r>
              <a:rPr lang="zh-CN" altLang="en-US" sz="2400" b="1" dirty="0">
                <a:solidFill>
                  <a:srgbClr val="000000"/>
                </a:solidFill>
                <a:latin typeface="楷体" panose="02010609060101010101" pitchFamily="49" charset="-122"/>
                <a:ea typeface="楷体" panose="02010609060101010101" pitchFamily="49" charset="-122"/>
              </a:rPr>
              <a:t>”</a:t>
            </a:r>
            <a:endParaRPr lang="zh-CN" altLang="zh-CN" sz="2400" b="1" dirty="0">
              <a:solidFill>
                <a:srgbClr val="000000"/>
              </a:solidFill>
              <a:latin typeface="楷体" panose="02010609060101010101" pitchFamily="49" charset="-122"/>
              <a:ea typeface="楷体" panose="02010609060101010101" pitchFamily="49" charset="-122"/>
            </a:endParaRPr>
          </a:p>
          <a:p>
            <a:pPr eaLnBrk="1" hangingPunct="1"/>
            <a:r>
              <a:rPr lang="en-US" altLang="zh-CN" sz="2400" b="1" dirty="0">
                <a:solidFill>
                  <a:srgbClr val="000000"/>
                </a:solidFill>
                <a:latin typeface="楷体" panose="02010609060101010101" pitchFamily="49" charset="-122"/>
                <a:ea typeface="楷体" panose="02010609060101010101" pitchFamily="49" charset="-122"/>
              </a:rPr>
              <a:t>    </a:t>
            </a:r>
            <a:r>
              <a:rPr lang="zh-CN" altLang="zh-CN" sz="2400" b="1" dirty="0">
                <a:solidFill>
                  <a:srgbClr val="000000"/>
                </a:solidFill>
                <a:latin typeface="楷体" panose="02010609060101010101" pitchFamily="49" charset="-122"/>
                <a:ea typeface="楷体" panose="02010609060101010101" pitchFamily="49" charset="-122"/>
              </a:rPr>
              <a:t>舞蹈演出服白色灯笼裙有玄机</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可以充气膨胀起来</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左右两个开关各控制充气和灯泡。演出时</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她们身上还要背着个电池。</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可能有三四公斤重。</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何白云说</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当裙子亮起来</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并慢慢充气膨胀起来时</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觉得身上的裙子就像一朵白云。</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我的名字就是白云。</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何白云惊喜于这样的巧合。穿着浮云般的裙子</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和</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星星</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说着悄悄话</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何白云很享受那种轻盈浪漫温暖的感觉。而最令她感动的是</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她们向</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星星</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说的最后一句话：</a:t>
            </a:r>
            <a:r>
              <a:rPr lang="en-US" altLang="zh-CN"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把我的名字放在你的心上</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我们永远在一起。</a:t>
            </a:r>
            <a:r>
              <a:rPr lang="en-US" altLang="zh-CN" sz="2400" b="1" dirty="0">
                <a:solidFill>
                  <a:srgbClr val="000000"/>
                </a:solidFill>
                <a:latin typeface="楷体" panose="02010609060101010101" pitchFamily="49" charset="-122"/>
                <a:ea typeface="楷体" panose="02010609060101010101" pitchFamily="49" charset="-122"/>
              </a:rPr>
              <a:t>”</a:t>
            </a:r>
            <a:endParaRPr lang="zh-CN" altLang="zh-CN" sz="2400" b="1" dirty="0">
              <a:solidFill>
                <a:srgbClr val="000000"/>
              </a:solidFill>
              <a:latin typeface="楷体" panose="02010609060101010101" pitchFamily="49" charset="-122"/>
              <a:ea typeface="楷体" panose="02010609060101010101" pitchFamily="49" charset="-122"/>
            </a:endParaRPr>
          </a:p>
        </p:txBody>
      </p:sp>
      <p:grpSp>
        <p:nvGrpSpPr>
          <p:cNvPr id="45059" name="组合 12">
            <a:extLst>
              <a:ext uri="{FF2B5EF4-FFF2-40B4-BE49-F238E27FC236}">
                <a16:creationId xmlns="" xmlns:a16="http://schemas.microsoft.com/office/drawing/2014/main" id="{3D390E31-456E-436A-8110-419DCE5D6033}"/>
              </a:ext>
            </a:extLst>
          </p:cNvPr>
          <p:cNvGrpSpPr>
            <a:grpSpLocks/>
          </p:cNvGrpSpPr>
          <p:nvPr/>
        </p:nvGrpSpPr>
        <p:grpSpPr bwMode="auto">
          <a:xfrm>
            <a:off x="34925" y="-20638"/>
            <a:ext cx="2008188" cy="523876"/>
            <a:chOff x="70" y="-63"/>
            <a:chExt cx="3161" cy="824"/>
          </a:xfrm>
        </p:grpSpPr>
        <p:sp>
          <p:nvSpPr>
            <p:cNvPr id="45060" name="文本框 6">
              <a:extLst>
                <a:ext uri="{FF2B5EF4-FFF2-40B4-BE49-F238E27FC236}">
                  <a16:creationId xmlns="" xmlns:a16="http://schemas.microsoft.com/office/drawing/2014/main" id="{20472C66-D8A6-47F7-8D73-A89385BE2CD3}"/>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9" name="直线连接符 9">
              <a:extLst>
                <a:ext uri="{FF2B5EF4-FFF2-40B4-BE49-F238E27FC236}">
                  <a16:creationId xmlns="" xmlns:a16="http://schemas.microsoft.com/office/drawing/2014/main" id="{6D111E15-81F2-45BD-9F9B-3C70F987B03C}"/>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 xmlns:a16="http://schemas.microsoft.com/office/drawing/2014/main" id="{A5168146-13DB-4871-B1D6-17E16B822F51}"/>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4">
            <a:extLst>
              <a:ext uri="{FF2B5EF4-FFF2-40B4-BE49-F238E27FC236}">
                <a16:creationId xmlns="" xmlns:a16="http://schemas.microsoft.com/office/drawing/2014/main" id="{4874D777-8394-43BE-A074-7ADE24CCB3F8}"/>
              </a:ext>
            </a:extLst>
          </p:cNvPr>
          <p:cNvSpPr>
            <a:spLocks noChangeArrowheads="1"/>
          </p:cNvSpPr>
          <p:nvPr/>
        </p:nvSpPr>
        <p:spPr bwMode="auto">
          <a:xfrm>
            <a:off x="323850" y="627063"/>
            <a:ext cx="8569325" cy="449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500" b="1" dirty="0">
                <a:solidFill>
                  <a:srgbClr val="000000"/>
                </a:solidFill>
                <a:latin typeface="宋体" panose="02010600030101010101" pitchFamily="2" charset="-122"/>
              </a:rPr>
              <a:t>1.</a:t>
            </a:r>
            <a:r>
              <a:rPr lang="zh-CN" altLang="zh-CN" sz="2500" b="1" dirty="0">
                <a:solidFill>
                  <a:srgbClr val="000000"/>
                </a:solidFill>
                <a:latin typeface="宋体" panose="02010600030101010101" pitchFamily="2" charset="-122"/>
              </a:rPr>
              <a:t>下面对这篇新闻特写的理解和分析</a:t>
            </a:r>
            <a:r>
              <a:rPr lang="zh-CN" altLang="en-US" sz="2500" b="1" dirty="0">
                <a:solidFill>
                  <a:srgbClr val="000000"/>
                </a:solidFill>
                <a:latin typeface="宋体" panose="02010600030101010101" pitchFamily="2" charset="-122"/>
              </a:rPr>
              <a:t>，</a:t>
            </a:r>
            <a:r>
              <a:rPr lang="zh-CN" altLang="zh-CN" sz="2500" b="1" dirty="0">
                <a:solidFill>
                  <a:srgbClr val="000000"/>
                </a:solidFill>
                <a:latin typeface="宋体" panose="02010600030101010101" pitchFamily="2" charset="-122"/>
              </a:rPr>
              <a:t>不正确的两项是（</a:t>
            </a:r>
            <a:r>
              <a:rPr lang="en-US" altLang="zh-CN" sz="2500" b="1" dirty="0">
                <a:solidFill>
                  <a:srgbClr val="000000"/>
                </a:solidFill>
                <a:latin typeface="宋体" panose="02010600030101010101" pitchFamily="2" charset="-122"/>
              </a:rPr>
              <a:t>    </a:t>
            </a:r>
            <a:r>
              <a:rPr lang="zh-CN" altLang="zh-CN" sz="2500" b="1" dirty="0">
                <a:solidFill>
                  <a:srgbClr val="000000"/>
                </a:solidFill>
                <a:latin typeface="宋体" panose="02010600030101010101" pitchFamily="2" charset="-122"/>
              </a:rPr>
              <a:t>）</a:t>
            </a:r>
          </a:p>
          <a:p>
            <a:pPr eaLnBrk="1" hangingPunct="1"/>
            <a:r>
              <a:rPr lang="en-US" altLang="zh-CN" sz="2500" b="1" dirty="0">
                <a:solidFill>
                  <a:srgbClr val="000000"/>
                </a:solidFill>
                <a:latin typeface="楷体" panose="02010609060101010101" pitchFamily="49" charset="-122"/>
                <a:ea typeface="楷体" panose="02010609060101010101" pitchFamily="49" charset="-122"/>
              </a:rPr>
              <a:t>A.</a:t>
            </a:r>
            <a:r>
              <a:rPr lang="zh-CN" altLang="zh-CN" sz="2500" b="1" dirty="0">
                <a:solidFill>
                  <a:srgbClr val="000000"/>
                </a:solidFill>
                <a:latin typeface="楷体" panose="02010609060101010101" pitchFamily="49" charset="-122"/>
                <a:ea typeface="楷体" panose="02010609060101010101" pitchFamily="49" charset="-122"/>
              </a:rPr>
              <a:t>本文以残疾姑娘何白云作为新闻特写的对象</a:t>
            </a:r>
            <a:r>
              <a:rPr lang="zh-CN" altLang="en-US"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通过描写她参加北京残奥会开幕式表演的过程与感受</a:t>
            </a:r>
            <a:r>
              <a:rPr lang="zh-CN" altLang="en-US"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赞美了她勇敢顽强的精神。</a:t>
            </a:r>
          </a:p>
          <a:p>
            <a:pPr eaLnBrk="1" hangingPunct="1"/>
            <a:r>
              <a:rPr lang="en-US" altLang="zh-CN" sz="2500" b="1" dirty="0">
                <a:solidFill>
                  <a:srgbClr val="000000"/>
                </a:solidFill>
                <a:latin typeface="楷体" panose="02010609060101010101" pitchFamily="49" charset="-122"/>
                <a:ea typeface="楷体" panose="02010609060101010101" pitchFamily="49" charset="-122"/>
              </a:rPr>
              <a:t>B.</a:t>
            </a:r>
            <a:r>
              <a:rPr lang="zh-CN" altLang="zh-CN" sz="2500" b="1" dirty="0">
                <a:solidFill>
                  <a:srgbClr val="000000"/>
                </a:solidFill>
                <a:latin typeface="楷体" panose="02010609060101010101" pitchFamily="49" charset="-122"/>
                <a:ea typeface="楷体" panose="02010609060101010101" pitchFamily="49" charset="-122"/>
              </a:rPr>
              <a:t>何白云只是众多残疾人中的一个典型代表</a:t>
            </a:r>
            <a:r>
              <a:rPr lang="zh-CN" altLang="en-US"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本新闻特写的目的是借这一典型人物身上所具有的精神品质</a:t>
            </a:r>
            <a:r>
              <a:rPr lang="zh-CN" altLang="en-US"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来赞美残奥运动员身上所具有的品质。</a:t>
            </a:r>
          </a:p>
          <a:p>
            <a:pPr eaLnBrk="1" hangingPunct="1"/>
            <a:r>
              <a:rPr lang="en-US" altLang="zh-CN" sz="2500" b="1" dirty="0">
                <a:solidFill>
                  <a:srgbClr val="000000"/>
                </a:solidFill>
                <a:latin typeface="楷体" panose="02010609060101010101" pitchFamily="49" charset="-122"/>
                <a:ea typeface="楷体" panose="02010609060101010101" pitchFamily="49" charset="-122"/>
              </a:rPr>
              <a:t>C.</a:t>
            </a:r>
            <a:r>
              <a:rPr lang="zh-CN" altLang="zh-CN" sz="2500" b="1" dirty="0">
                <a:solidFill>
                  <a:srgbClr val="000000"/>
                </a:solidFill>
                <a:latin typeface="楷体" panose="02010609060101010101" pitchFamily="49" charset="-122"/>
                <a:ea typeface="楷体" panose="02010609060101010101" pitchFamily="49" charset="-122"/>
              </a:rPr>
              <a:t>本文对何白云参加北京残奥会开幕式表演的过程做了详细的介绍</a:t>
            </a:r>
            <a:r>
              <a:rPr lang="zh-CN" altLang="en-US"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对她的语言、动作、神态和心理等细节做了细致入微的刻画。</a:t>
            </a:r>
          </a:p>
        </p:txBody>
      </p:sp>
      <p:grpSp>
        <p:nvGrpSpPr>
          <p:cNvPr id="46083" name="组合 12">
            <a:extLst>
              <a:ext uri="{FF2B5EF4-FFF2-40B4-BE49-F238E27FC236}">
                <a16:creationId xmlns="" xmlns:a16="http://schemas.microsoft.com/office/drawing/2014/main" id="{60AFD2D5-773A-4E50-9B4B-47A5A231407A}"/>
              </a:ext>
            </a:extLst>
          </p:cNvPr>
          <p:cNvGrpSpPr>
            <a:grpSpLocks/>
          </p:cNvGrpSpPr>
          <p:nvPr/>
        </p:nvGrpSpPr>
        <p:grpSpPr bwMode="auto">
          <a:xfrm>
            <a:off x="34925" y="-20638"/>
            <a:ext cx="2008188" cy="523876"/>
            <a:chOff x="70" y="-63"/>
            <a:chExt cx="3161" cy="824"/>
          </a:xfrm>
        </p:grpSpPr>
        <p:sp>
          <p:nvSpPr>
            <p:cNvPr id="46084" name="文本框 6">
              <a:extLst>
                <a:ext uri="{FF2B5EF4-FFF2-40B4-BE49-F238E27FC236}">
                  <a16:creationId xmlns="" xmlns:a16="http://schemas.microsoft.com/office/drawing/2014/main" id="{DD55DC09-9BA9-46C7-8272-A03AB75E1EA0}"/>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 xmlns:a16="http://schemas.microsoft.com/office/drawing/2014/main" id="{FD69EA14-C91D-4A68-BF49-917147773943}"/>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 xmlns:a16="http://schemas.microsoft.com/office/drawing/2014/main" id="{4BA23C04-8102-4933-BDB9-A4B8212CC200}"/>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00C881A-F6B4-40E2-AE4E-54F9BB254161}"/>
              </a:ext>
            </a:extLst>
          </p:cNvPr>
          <p:cNvSpPr>
            <a:spLocks noChangeArrowheads="1"/>
          </p:cNvSpPr>
          <p:nvPr/>
        </p:nvSpPr>
        <p:spPr bwMode="auto">
          <a:xfrm>
            <a:off x="468313" y="627063"/>
            <a:ext cx="8207375"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000000"/>
                </a:solidFill>
                <a:latin typeface="楷体" panose="02010609060101010101" pitchFamily="49" charset="-122"/>
                <a:ea typeface="楷体" panose="02010609060101010101" pitchFamily="49" charset="-122"/>
              </a:rPr>
              <a:t>D.</a:t>
            </a:r>
            <a:r>
              <a:rPr lang="zh-CN" altLang="zh-CN" sz="2400" b="1" dirty="0">
                <a:solidFill>
                  <a:srgbClr val="000000"/>
                </a:solidFill>
                <a:latin typeface="楷体" panose="02010609060101010101" pitchFamily="49" charset="-122"/>
                <a:ea typeface="楷体" panose="02010609060101010101" pitchFamily="49" charset="-122"/>
              </a:rPr>
              <a:t>作者把对北京残奥会开幕式大型手语舞蹈《星星</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你好》的现场和感受形诸笔端</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使读者如临其境</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从而获得鲜明而深刻的印象。</a:t>
            </a:r>
          </a:p>
          <a:p>
            <a:pPr eaLnBrk="1" hangingPunct="1"/>
            <a:r>
              <a:rPr lang="en-US" altLang="zh-CN" sz="2400" b="1" dirty="0">
                <a:solidFill>
                  <a:srgbClr val="000000"/>
                </a:solidFill>
                <a:latin typeface="楷体" panose="02010609060101010101" pitchFamily="49" charset="-122"/>
                <a:ea typeface="楷体" panose="02010609060101010101" pitchFamily="49" charset="-122"/>
              </a:rPr>
              <a:t>E.</a:t>
            </a:r>
            <a:r>
              <a:rPr lang="zh-CN" altLang="zh-CN" sz="2400" b="1" dirty="0">
                <a:solidFill>
                  <a:srgbClr val="000000"/>
                </a:solidFill>
                <a:latin typeface="楷体" panose="02010609060101010101" pitchFamily="49" charset="-122"/>
                <a:ea typeface="楷体" panose="02010609060101010101" pitchFamily="49" charset="-122"/>
              </a:rPr>
              <a:t>因为受篇幅简短所限</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这篇新闻特写只精选了几个典型片段</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用十分精当的语言叙述出来</a:t>
            </a:r>
            <a:r>
              <a:rPr lang="zh-CN" altLang="en-US" sz="2400" b="1" dirty="0">
                <a:solidFill>
                  <a:srgbClr val="000000"/>
                </a:solidFill>
                <a:latin typeface="楷体" panose="02010609060101010101" pitchFamily="49" charset="-122"/>
                <a:ea typeface="楷体" panose="02010609060101010101" pitchFamily="49" charset="-122"/>
              </a:rPr>
              <a:t>，</a:t>
            </a:r>
            <a:r>
              <a:rPr lang="zh-CN" altLang="zh-CN" sz="2400" b="1" dirty="0">
                <a:solidFill>
                  <a:srgbClr val="000000"/>
                </a:solidFill>
                <a:latin typeface="楷体" panose="02010609060101010101" pitchFamily="49" charset="-122"/>
                <a:ea typeface="楷体" panose="02010609060101010101" pitchFamily="49" charset="-122"/>
              </a:rPr>
              <a:t>语言简洁而又不失生动活泼。</a:t>
            </a:r>
          </a:p>
          <a:p>
            <a:pPr eaLnBrk="1" hangingPunct="1"/>
            <a:r>
              <a:rPr lang="en-US" altLang="zh-CN" sz="2400" b="1" dirty="0">
                <a:solidFill>
                  <a:srgbClr val="000000"/>
                </a:solidFill>
                <a:latin typeface="宋体" panose="02010600030101010101" pitchFamily="2" charset="-122"/>
              </a:rPr>
              <a:t>2.</a:t>
            </a:r>
            <a:r>
              <a:rPr lang="zh-CN" altLang="zh-CN" sz="2400" b="1" dirty="0">
                <a:solidFill>
                  <a:srgbClr val="000000"/>
                </a:solidFill>
                <a:latin typeface="宋体" panose="02010600030101010101" pitchFamily="2" charset="-122"/>
              </a:rPr>
              <a:t>请分层概述本文报道的主要内容。</a:t>
            </a:r>
          </a:p>
          <a:p>
            <a:pPr eaLnBrk="1" hangingPunct="1"/>
            <a:r>
              <a:rPr lang="en-US" altLang="zh-CN" sz="2400" b="1" dirty="0">
                <a:solidFill>
                  <a:srgbClr val="000000"/>
                </a:solidFill>
                <a:latin typeface="宋体" panose="02010600030101010101" pitchFamily="2" charset="-122"/>
              </a:rPr>
              <a:t>3.</a:t>
            </a:r>
            <a:r>
              <a:rPr lang="zh-CN" altLang="zh-CN" sz="2400" b="1" dirty="0">
                <a:solidFill>
                  <a:srgbClr val="000000"/>
                </a:solidFill>
                <a:latin typeface="宋体" panose="02010600030101010101" pitchFamily="2" charset="-122"/>
              </a:rPr>
              <a:t>请简要分析这篇新闻特写标题的特色。</a:t>
            </a:r>
          </a:p>
          <a:p>
            <a:pPr eaLnBrk="1" hangingPunct="1"/>
            <a:r>
              <a:rPr lang="en-US" altLang="zh-CN" sz="2400" b="1" dirty="0">
                <a:solidFill>
                  <a:srgbClr val="000000"/>
                </a:solidFill>
                <a:latin typeface="宋体" panose="02010600030101010101" pitchFamily="2" charset="-122"/>
              </a:rPr>
              <a:t>4.</a:t>
            </a:r>
            <a:r>
              <a:rPr lang="zh-CN" altLang="zh-CN" sz="2400" b="1" dirty="0">
                <a:solidFill>
                  <a:srgbClr val="000000"/>
                </a:solidFill>
                <a:latin typeface="宋体" panose="02010600030101010101" pitchFamily="2" charset="-122"/>
              </a:rPr>
              <a:t>有人说他不愿看残奥会电视转播</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因为他不忍看到残疾运动员在赛场上比赛</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感觉很残忍</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很痛心</a:t>
            </a:r>
            <a:r>
              <a:rPr lang="zh-CN" altLang="en-US" sz="2400" b="1" dirty="0">
                <a:solidFill>
                  <a:srgbClr val="000000"/>
                </a:solidFill>
                <a:latin typeface="宋体" panose="02010600030101010101" pitchFamily="2" charset="-122"/>
              </a:rPr>
              <a:t>，</a:t>
            </a:r>
            <a:r>
              <a:rPr lang="zh-CN" altLang="zh-CN" sz="2400" b="1" dirty="0">
                <a:solidFill>
                  <a:srgbClr val="000000"/>
                </a:solidFill>
                <a:latin typeface="宋体" panose="02010600030101010101" pitchFamily="2" charset="-122"/>
              </a:rPr>
              <a:t>甚至有人建议取消这一赛事。你赞同这一说法吗？请谈谈你的看法。</a:t>
            </a:r>
          </a:p>
        </p:txBody>
      </p:sp>
      <p:grpSp>
        <p:nvGrpSpPr>
          <p:cNvPr id="47107" name="组合 12">
            <a:extLst>
              <a:ext uri="{FF2B5EF4-FFF2-40B4-BE49-F238E27FC236}">
                <a16:creationId xmlns="" xmlns:a16="http://schemas.microsoft.com/office/drawing/2014/main" id="{8127BE23-F93A-4E97-90C6-1FD20DC07F87}"/>
              </a:ext>
            </a:extLst>
          </p:cNvPr>
          <p:cNvGrpSpPr>
            <a:grpSpLocks/>
          </p:cNvGrpSpPr>
          <p:nvPr/>
        </p:nvGrpSpPr>
        <p:grpSpPr bwMode="auto">
          <a:xfrm>
            <a:off x="34925" y="-20638"/>
            <a:ext cx="2008188" cy="523876"/>
            <a:chOff x="70" y="-63"/>
            <a:chExt cx="3161" cy="824"/>
          </a:xfrm>
        </p:grpSpPr>
        <p:sp>
          <p:nvSpPr>
            <p:cNvPr id="47108" name="文本框 6">
              <a:extLst>
                <a:ext uri="{FF2B5EF4-FFF2-40B4-BE49-F238E27FC236}">
                  <a16:creationId xmlns="" xmlns:a16="http://schemas.microsoft.com/office/drawing/2014/main" id="{C06C2B6E-20DD-473C-A1D9-6FCABA490E4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 xmlns:a16="http://schemas.microsoft.com/office/drawing/2014/main" id="{41EC2E58-90CA-4BB6-80FC-6EE47179636F}"/>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 xmlns:a16="http://schemas.microsoft.com/office/drawing/2014/main" id="{0A239251-BB88-4C89-B091-9DE3309B4B5C}"/>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1">
            <a:extLst>
              <a:ext uri="{FF2B5EF4-FFF2-40B4-BE49-F238E27FC236}">
                <a16:creationId xmlns="" xmlns:a16="http://schemas.microsoft.com/office/drawing/2014/main" id="{51435EFB-B2CE-4D0D-8C75-A64F57FD2EA8}"/>
              </a:ext>
            </a:extLst>
          </p:cNvPr>
          <p:cNvSpPr>
            <a:spLocks noChangeArrowheads="1"/>
          </p:cNvSpPr>
          <p:nvPr/>
        </p:nvSpPr>
        <p:spPr bwMode="auto">
          <a:xfrm>
            <a:off x="468313" y="782638"/>
            <a:ext cx="8424862" cy="415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latin typeface="楷体" panose="02010609060101010101" pitchFamily="49" charset="-122"/>
                <a:ea typeface="楷体" panose="02010609060101010101" pitchFamily="49" charset="-122"/>
              </a:rPr>
              <a:t>1.CD</a:t>
            </a:r>
            <a:endParaRPr lang="zh-CN" altLang="zh-CN" sz="2400" b="1" dirty="0">
              <a:latin typeface="楷体" panose="02010609060101010101" pitchFamily="49" charset="-122"/>
              <a:ea typeface="楷体" panose="02010609060101010101" pitchFamily="49" charset="-122"/>
            </a:endParaRPr>
          </a:p>
          <a:p>
            <a:pPr eaLnBrk="1" hangingPunct="1"/>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a:t>
            </a:r>
            <a:r>
              <a:rPr lang="zh-CN" altLang="zh-CN" sz="2400" b="1" dirty="0">
                <a:latin typeface="楷体" panose="02010609060101010101" pitchFamily="49" charset="-122"/>
                <a:ea typeface="楷体" panose="02010609060101010101" pitchFamily="49" charset="-122"/>
              </a:rPr>
              <a:t>）聋人姑娘何白云的基本情况</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eaLnBrk="1" hangingPunct="1"/>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）选拔残奥会开幕式演员</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何白云被意外挑中</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eaLnBrk="1" hangingPunct="1"/>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3</a:t>
            </a:r>
            <a:r>
              <a:rPr lang="zh-CN" altLang="zh-CN" sz="2400" b="1" dirty="0">
                <a:latin typeface="楷体" panose="02010609060101010101" pitchFamily="49" charset="-122"/>
                <a:ea typeface="楷体" panose="02010609060101010101" pitchFamily="49" charset="-122"/>
              </a:rPr>
              <a:t>）何白云参加集训并刻苦训练</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eaLnBrk="1" hangingPunct="1"/>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4</a:t>
            </a:r>
            <a:r>
              <a:rPr lang="zh-CN" altLang="zh-CN" sz="2400" b="1" dirty="0">
                <a:latin typeface="楷体" panose="02010609060101010101" pitchFamily="49" charset="-122"/>
                <a:ea typeface="楷体" panose="02010609060101010101" pitchFamily="49" charset="-122"/>
              </a:rPr>
              <a:t>）何白云演出时的心情与感受。</a:t>
            </a:r>
          </a:p>
          <a:p>
            <a:pPr eaLnBrk="1" hangingPunct="1"/>
            <a:r>
              <a:rPr lang="en-US" altLang="zh-CN" sz="2400" b="1" dirty="0">
                <a:latin typeface="楷体" panose="02010609060101010101" pitchFamily="49" charset="-122"/>
                <a:ea typeface="楷体" panose="02010609060101010101" pitchFamily="49" charset="-122"/>
              </a:rPr>
              <a:t>3.</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a:t>
            </a:r>
            <a:r>
              <a:rPr lang="zh-CN" altLang="zh-CN" sz="2400" b="1" dirty="0">
                <a:latin typeface="楷体" panose="02010609060101010101" pitchFamily="49" charset="-122"/>
                <a:ea typeface="楷体" panose="02010609060101010101" pitchFamily="49" charset="-122"/>
              </a:rPr>
              <a:t>）标题中的</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白云</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何白云的名字；她演出时穿着充气的白裙</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又像一朵美丽的白云。</a:t>
            </a:r>
            <a:endParaRPr lang="en-US" altLang="zh-CN" sz="2400" b="1" dirty="0">
              <a:latin typeface="楷体" panose="02010609060101010101" pitchFamily="49" charset="-122"/>
              <a:ea typeface="楷体" panose="02010609060101010101" pitchFamily="49" charset="-122"/>
            </a:endParaRPr>
          </a:p>
          <a:p>
            <a:pPr eaLnBrk="1" hangingPunct="1"/>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星星</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何白云参演的舞蹈叫《星星</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你好》。</a:t>
            </a:r>
            <a:r>
              <a:rPr lang="en-US" altLang="zh-CN" sz="2400" b="1" dirty="0">
                <a:latin typeface="楷体" panose="02010609060101010101" pitchFamily="49" charset="-122"/>
                <a:ea typeface="楷体" panose="02010609060101010101" pitchFamily="49" charset="-122"/>
              </a:rPr>
              <a:t>  </a:t>
            </a:r>
          </a:p>
          <a:p>
            <a:pPr eaLnBrk="1" hangingPunct="1"/>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3</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白云</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和</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星星</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说了悄悄话</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作者运用拟人手法</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将新闻人物名字与新闻事件巧妙地嵌在一起</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形象、生动</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浪漫、轻盈</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充满童话色彩。</a:t>
            </a:r>
          </a:p>
        </p:txBody>
      </p:sp>
      <p:sp>
        <p:nvSpPr>
          <p:cNvPr id="48131" name="TextBox 2">
            <a:extLst>
              <a:ext uri="{FF2B5EF4-FFF2-40B4-BE49-F238E27FC236}">
                <a16:creationId xmlns="" xmlns:a16="http://schemas.microsoft.com/office/drawing/2014/main" id="{1867F6A4-AF8C-4F9D-AE97-82A7BC3704A5}"/>
              </a:ext>
            </a:extLst>
          </p:cNvPr>
          <p:cNvSpPr txBox="1">
            <a:spLocks noChangeArrowheads="1"/>
          </p:cNvSpPr>
          <p:nvPr/>
        </p:nvSpPr>
        <p:spPr bwMode="auto">
          <a:xfrm>
            <a:off x="468313" y="436563"/>
            <a:ext cx="1727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黑体" panose="02010609060101010101" pitchFamily="49" charset="-122"/>
                <a:ea typeface="黑体" panose="02010609060101010101" pitchFamily="49" charset="-122"/>
              </a:rPr>
              <a:t>参考答案：</a:t>
            </a:r>
          </a:p>
        </p:txBody>
      </p:sp>
      <p:grpSp>
        <p:nvGrpSpPr>
          <p:cNvPr id="48132" name="组合 12">
            <a:extLst>
              <a:ext uri="{FF2B5EF4-FFF2-40B4-BE49-F238E27FC236}">
                <a16:creationId xmlns="" xmlns:a16="http://schemas.microsoft.com/office/drawing/2014/main" id="{8E6E8E3C-4AF5-46C4-A615-A5352FE7FFEA}"/>
              </a:ext>
            </a:extLst>
          </p:cNvPr>
          <p:cNvGrpSpPr>
            <a:grpSpLocks/>
          </p:cNvGrpSpPr>
          <p:nvPr/>
        </p:nvGrpSpPr>
        <p:grpSpPr bwMode="auto">
          <a:xfrm>
            <a:off x="34925" y="-20638"/>
            <a:ext cx="2008188" cy="523876"/>
            <a:chOff x="70" y="-63"/>
            <a:chExt cx="3161" cy="824"/>
          </a:xfrm>
        </p:grpSpPr>
        <p:sp>
          <p:nvSpPr>
            <p:cNvPr id="48133" name="文本框 6">
              <a:extLst>
                <a:ext uri="{FF2B5EF4-FFF2-40B4-BE49-F238E27FC236}">
                  <a16:creationId xmlns="" xmlns:a16="http://schemas.microsoft.com/office/drawing/2014/main" id="{6967CCB5-5AC0-4C09-84B4-D776C7E0D56E}"/>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10" name="直线连接符 9">
              <a:extLst>
                <a:ext uri="{FF2B5EF4-FFF2-40B4-BE49-F238E27FC236}">
                  <a16:creationId xmlns="" xmlns:a16="http://schemas.microsoft.com/office/drawing/2014/main" id="{71BD2B36-7948-443E-9282-87240B2AFE2F}"/>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8F74989E-3724-4526-92C2-BDEF701FBEBB}"/>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1C5134E-90E5-4452-B26C-6EB13F4E40D3}"/>
              </a:ext>
            </a:extLst>
          </p:cNvPr>
          <p:cNvSpPr>
            <a:spLocks noChangeArrowheads="1"/>
          </p:cNvSpPr>
          <p:nvPr/>
        </p:nvSpPr>
        <p:spPr bwMode="auto">
          <a:xfrm>
            <a:off x="539750" y="700088"/>
            <a:ext cx="8208963"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600" b="1" dirty="0">
                <a:solidFill>
                  <a:srgbClr val="000000"/>
                </a:solidFill>
                <a:latin typeface="楷体" panose="02010609060101010101" pitchFamily="49" charset="-122"/>
                <a:ea typeface="楷体" panose="02010609060101010101" pitchFamily="49" charset="-122"/>
              </a:rPr>
              <a:t>4.</a:t>
            </a:r>
            <a:r>
              <a:rPr lang="zh-CN" altLang="zh-CN" sz="2600" b="1" dirty="0">
                <a:solidFill>
                  <a:srgbClr val="000000"/>
                </a:solidFill>
                <a:latin typeface="楷体" panose="02010609060101010101" pitchFamily="49" charset="-122"/>
                <a:ea typeface="楷体" panose="02010609060101010101" pitchFamily="49" charset="-122"/>
              </a:rPr>
              <a:t>不赞同。残疾人为何要举办体育运动会？为何要撑着拐杖赛跑</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坐着轮椅打球？是为了证明他们残缺的躯体仍有力量和技能吗？是为了争到名次和荣誉吗？从现象看</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是；从本质看</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不是。其实</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与健康人的奥运会比</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残奥会更加鲜明地表达了体育的精神意义。人们观看残奥会</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不会像观看奥运会那样重视比赛的输赢。人们看重的</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也是残奥会要证明的：残疾人仍然拥有完整的内在生命</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在生命本质的意义上</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残疾人并不残疾</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人的内在生命是伟大的。</a:t>
            </a:r>
          </a:p>
        </p:txBody>
      </p:sp>
      <p:grpSp>
        <p:nvGrpSpPr>
          <p:cNvPr id="49155" name="组合 12">
            <a:extLst>
              <a:ext uri="{FF2B5EF4-FFF2-40B4-BE49-F238E27FC236}">
                <a16:creationId xmlns="" xmlns:a16="http://schemas.microsoft.com/office/drawing/2014/main" id="{C8E7CDAA-819D-4523-A4C5-A09E068C3044}"/>
              </a:ext>
            </a:extLst>
          </p:cNvPr>
          <p:cNvGrpSpPr>
            <a:grpSpLocks/>
          </p:cNvGrpSpPr>
          <p:nvPr/>
        </p:nvGrpSpPr>
        <p:grpSpPr bwMode="auto">
          <a:xfrm>
            <a:off x="34925" y="-20638"/>
            <a:ext cx="2008188" cy="523876"/>
            <a:chOff x="70" y="-63"/>
            <a:chExt cx="3161" cy="824"/>
          </a:xfrm>
        </p:grpSpPr>
        <p:sp>
          <p:nvSpPr>
            <p:cNvPr id="49156" name="文本框 6">
              <a:extLst>
                <a:ext uri="{FF2B5EF4-FFF2-40B4-BE49-F238E27FC236}">
                  <a16:creationId xmlns="" xmlns:a16="http://schemas.microsoft.com/office/drawing/2014/main" id="{0D9B0A18-D563-4493-BD7A-A88713EFC57B}"/>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 xmlns:a16="http://schemas.microsoft.com/office/drawing/2014/main" id="{0D47FC9B-E2F8-4D8D-8AC5-F438315024F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 xmlns:a16="http://schemas.microsoft.com/office/drawing/2014/main" id="{AB77E6C7-1159-4854-9C2F-40EC7739C169}"/>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4">
            <a:extLst>
              <a:ext uri="{FF2B5EF4-FFF2-40B4-BE49-F238E27FC236}">
                <a16:creationId xmlns="" xmlns:a16="http://schemas.microsoft.com/office/drawing/2014/main" id="{59BB1D0B-82C4-44A0-A94E-DBDF08371A0B}"/>
              </a:ext>
            </a:extLst>
          </p:cNvPr>
          <p:cNvSpPr>
            <a:spLocks noChangeArrowheads="1"/>
          </p:cNvSpPr>
          <p:nvPr/>
        </p:nvSpPr>
        <p:spPr bwMode="auto">
          <a:xfrm>
            <a:off x="792163" y="1311275"/>
            <a:ext cx="7559675"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latin typeface="楷体" panose="02010609060101010101" pitchFamily="49" charset="-122"/>
                <a:ea typeface="楷体" panose="02010609060101010101" pitchFamily="49" charset="-122"/>
              </a:rPr>
              <a:t>    学校运动会上，每位参赛同学都为了班级荣誉奋力拼搏。请你选取一个给你印象深刻的运动项目或者同学，写一篇新闻特写。</a:t>
            </a:r>
            <a:endParaRPr lang="en-US" altLang="zh-CN" sz="2500" dirty="0">
              <a:solidFill>
                <a:srgbClr val="0D0D0D"/>
              </a:solidFill>
              <a:latin typeface="楷体" panose="02010609060101010101" pitchFamily="49" charset="-122"/>
              <a:ea typeface="楷体" panose="02010609060101010101" pitchFamily="49" charset="-122"/>
            </a:endParaRPr>
          </a:p>
        </p:txBody>
      </p:sp>
      <p:grpSp>
        <p:nvGrpSpPr>
          <p:cNvPr id="50179" name="组合 8">
            <a:extLst>
              <a:ext uri="{FF2B5EF4-FFF2-40B4-BE49-F238E27FC236}">
                <a16:creationId xmlns="" xmlns:a16="http://schemas.microsoft.com/office/drawing/2014/main" id="{A737CFDB-956A-4654-ABB8-414FBE80B60E}"/>
              </a:ext>
            </a:extLst>
          </p:cNvPr>
          <p:cNvGrpSpPr>
            <a:grpSpLocks/>
          </p:cNvGrpSpPr>
          <p:nvPr/>
        </p:nvGrpSpPr>
        <p:grpSpPr bwMode="auto">
          <a:xfrm>
            <a:off x="34925" y="-20638"/>
            <a:ext cx="2008188" cy="523876"/>
            <a:chOff x="70" y="-63"/>
            <a:chExt cx="3161" cy="824"/>
          </a:xfrm>
        </p:grpSpPr>
        <p:sp>
          <p:nvSpPr>
            <p:cNvPr id="50180" name="文本框 6">
              <a:extLst>
                <a:ext uri="{FF2B5EF4-FFF2-40B4-BE49-F238E27FC236}">
                  <a16:creationId xmlns="" xmlns:a16="http://schemas.microsoft.com/office/drawing/2014/main" id="{11618731-29B9-4EE1-920A-9F1CA35CD883}"/>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课下作业</a:t>
              </a:r>
            </a:p>
          </p:txBody>
        </p:sp>
        <p:cxnSp>
          <p:nvCxnSpPr>
            <p:cNvPr id="9" name="直线连接符 9">
              <a:extLst>
                <a:ext uri="{FF2B5EF4-FFF2-40B4-BE49-F238E27FC236}">
                  <a16:creationId xmlns="" xmlns:a16="http://schemas.microsoft.com/office/drawing/2014/main" id="{EC7D9A7F-9F31-4016-BAA9-CDC3621F78F2}"/>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 xmlns:a16="http://schemas.microsoft.com/office/drawing/2014/main" id="{78BB4659-54D3-4C55-B8FF-87C7A3DB9027}"/>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2" name="文本框 3">
            <a:extLst>
              <a:ext uri="{FF2B5EF4-FFF2-40B4-BE49-F238E27FC236}">
                <a16:creationId xmlns="" xmlns:a16="http://schemas.microsoft.com/office/drawing/2014/main" id="{7818C081-E201-4974-8212-D5E1635470D0}"/>
              </a:ext>
            </a:extLst>
          </p:cNvPr>
          <p:cNvSpPr txBox="1">
            <a:spLocks noChangeArrowheads="1"/>
          </p:cNvSpPr>
          <p:nvPr/>
        </p:nvSpPr>
        <p:spPr bwMode="auto">
          <a:xfrm>
            <a:off x="652463" y="1419225"/>
            <a:ext cx="78327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a:solidFill>
                  <a:schemeClr val="tx1"/>
                </a:solidFill>
                <a:latin typeface="Arial" panose="020B0604020202020204" pitchFamily="34" charset="0"/>
                <a:ea typeface="宋体" panose="02010600030101010101" pitchFamily="2" charset="-122"/>
              </a:defRPr>
            </a:lvl1pPr>
            <a:lvl2pPr marL="742950" indent="-285750" defTabSz="685800" eaLnBrk="0" hangingPunct="0">
              <a:defRPr>
                <a:solidFill>
                  <a:schemeClr val="tx1"/>
                </a:solidFill>
                <a:latin typeface="Arial" panose="020B0604020202020204" pitchFamily="34" charset="0"/>
                <a:ea typeface="宋体" panose="02010600030101010101" pitchFamily="2" charset="-122"/>
              </a:defRPr>
            </a:lvl2pPr>
            <a:lvl3pPr marL="1143000" indent="-228600" defTabSz="685800" eaLnBrk="0" hangingPunct="0">
              <a:defRPr>
                <a:solidFill>
                  <a:schemeClr val="tx1"/>
                </a:solidFill>
                <a:latin typeface="Arial" panose="020B0604020202020204" pitchFamily="34" charset="0"/>
                <a:ea typeface="宋体" panose="02010600030101010101" pitchFamily="2" charset="-122"/>
              </a:defRPr>
            </a:lvl3pPr>
            <a:lvl4pPr marL="1600200" indent="-228600" defTabSz="685800" eaLnBrk="0" hangingPunct="0">
              <a:defRPr>
                <a:solidFill>
                  <a:schemeClr val="tx1"/>
                </a:solidFill>
                <a:latin typeface="Arial" panose="020B0604020202020204" pitchFamily="34" charset="0"/>
                <a:ea typeface="宋体" panose="02010600030101010101" pitchFamily="2" charset="-122"/>
              </a:defRPr>
            </a:lvl4pPr>
            <a:lvl5pPr marL="2057400" indent="-228600" defTabSz="685800" eaLnBrk="0" hangingPunct="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6600" b="1" dirty="0">
                <a:solidFill>
                  <a:srgbClr val="FF6600"/>
                </a:solidFill>
                <a:latin typeface="宋体" panose="02010600030101010101" pitchFamily="2" charset="-122"/>
                <a:cs typeface="Xingkai SC"/>
              </a:rPr>
              <a:t>七彩课堂  伴你成长</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a:extLst>
              <a:ext uri="{FF2B5EF4-FFF2-40B4-BE49-F238E27FC236}">
                <a16:creationId xmlns="" xmlns:a16="http://schemas.microsoft.com/office/drawing/2014/main" id="{55DDFDEA-DB4A-4D5D-A7C5-091BF25DA81D}"/>
              </a:ext>
            </a:extLst>
          </p:cNvPr>
          <p:cNvSpPr txBox="1">
            <a:spLocks noChangeArrowheads="1"/>
          </p:cNvSpPr>
          <p:nvPr/>
        </p:nvSpPr>
        <p:spPr bwMode="auto">
          <a:xfrm>
            <a:off x="503238" y="771525"/>
            <a:ext cx="8137525" cy="362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latin typeface="楷体" panose="02010609060101010101" pitchFamily="49" charset="-122"/>
                <a:ea typeface="楷体" panose="02010609060101010101" pitchFamily="49" charset="-122"/>
              </a:rPr>
              <a:t>1.</a:t>
            </a:r>
            <a:r>
              <a:rPr lang="zh-CN" altLang="zh-CN" sz="2800" b="1" dirty="0">
                <a:latin typeface="楷体" panose="02010609060101010101" pitchFamily="49" charset="-122"/>
                <a:ea typeface="楷体" panose="02010609060101010101" pitchFamily="49" charset="-122"/>
              </a:rPr>
              <a:t>了解课文内容</a:t>
            </a:r>
            <a:r>
              <a:rPr lang="zh-CN" altLang="en-US" sz="2800" b="1" dirty="0">
                <a:latin typeface="楷体" panose="02010609060101010101" pitchFamily="49" charset="-122"/>
                <a:ea typeface="楷体" panose="02010609060101010101" pitchFamily="49" charset="-122"/>
              </a:rPr>
              <a:t>，了解新闻特写的特点。</a:t>
            </a:r>
            <a:endParaRPr lang="zh-CN" altLang="zh-CN" sz="2800" b="1" dirty="0">
              <a:latin typeface="楷体" panose="02010609060101010101" pitchFamily="49" charset="-122"/>
              <a:ea typeface="楷体" panose="02010609060101010101" pitchFamily="49" charset="-122"/>
            </a:endParaRPr>
          </a:p>
          <a:p>
            <a:pPr eaLnBrk="1" hangingPunct="1"/>
            <a:r>
              <a:rPr lang="en-US" altLang="zh-CN" sz="2800" b="1" dirty="0">
                <a:latin typeface="楷体" panose="02010609060101010101" pitchFamily="49" charset="-122"/>
                <a:ea typeface="楷体" panose="02010609060101010101" pitchFamily="49" charset="-122"/>
              </a:rPr>
              <a:t>2.</a:t>
            </a:r>
            <a:r>
              <a:rPr lang="zh-CN" altLang="zh-CN" sz="2800" b="1" dirty="0">
                <a:latin typeface="楷体" panose="02010609060101010101" pitchFamily="49" charset="-122"/>
                <a:ea typeface="楷体" panose="02010609060101010101" pitchFamily="49" charset="-122"/>
              </a:rPr>
              <a:t>理清课文的新闻要素</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体会本文详略得当的写法</a:t>
            </a:r>
            <a:r>
              <a:rPr lang="zh-CN" altLang="en-US" sz="2800" b="1" dirty="0">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重点</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a:p>
            <a:pPr eaLnBrk="1" hangingPunct="1"/>
            <a:r>
              <a:rPr lang="en-US" altLang="zh-CN" sz="2800" b="1" dirty="0">
                <a:latin typeface="楷体" panose="02010609060101010101" pitchFamily="49" charset="-122"/>
                <a:ea typeface="楷体" panose="02010609060101010101" pitchFamily="49" charset="-122"/>
              </a:rPr>
              <a:t>3.</a:t>
            </a:r>
            <a:r>
              <a:rPr lang="zh-CN" altLang="zh-CN" sz="2800" b="1" dirty="0">
                <a:latin typeface="楷体" panose="02010609060101010101" pitchFamily="49" charset="-122"/>
                <a:ea typeface="楷体" panose="02010609060101010101" pitchFamily="49" charset="-122"/>
              </a:rPr>
              <a:t>欣赏新闻</a:t>
            </a:r>
            <a:r>
              <a:rPr lang="zh-CN" altLang="en-US" sz="2800" b="1" dirty="0">
                <a:latin typeface="楷体" panose="02010609060101010101" pitchFamily="49" charset="-122"/>
                <a:ea typeface="楷体" panose="02010609060101010101" pitchFamily="49" charset="-122"/>
              </a:rPr>
              <a:t>特写</a:t>
            </a:r>
            <a:r>
              <a:rPr lang="zh-CN" altLang="zh-CN" sz="2800" b="1" dirty="0">
                <a:latin typeface="楷体" panose="02010609060101010101" pitchFamily="49" charset="-122"/>
                <a:ea typeface="楷体" panose="02010609060101010101" pitchFamily="49" charset="-122"/>
              </a:rPr>
              <a:t>的语言</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品味文中蕴含的丰富感情。</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难点</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a:p>
            <a:pPr eaLnBrk="1" hangingPunct="1"/>
            <a:r>
              <a:rPr lang="en-US" altLang="zh-CN" sz="2800" b="1" dirty="0">
                <a:latin typeface="楷体" panose="02010609060101010101" pitchFamily="49" charset="-122"/>
                <a:ea typeface="楷体" panose="02010609060101010101" pitchFamily="49" charset="-122"/>
              </a:rPr>
              <a:t>4.</a:t>
            </a:r>
            <a:r>
              <a:rPr lang="zh-CN" altLang="zh-CN" sz="2800" b="1" dirty="0">
                <a:latin typeface="楷体" panose="02010609060101010101" pitchFamily="49" charset="-122"/>
                <a:ea typeface="楷体" panose="02010609060101010101" pitchFamily="49" charset="-122"/>
              </a:rPr>
              <a:t>欣赏作者描绘的画面</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感受文中体现的运动之美。</a:t>
            </a:r>
            <a:r>
              <a:rPr lang="zh-CN" altLang="en-US" sz="2800" b="1" dirty="0">
                <a:latin typeface="楷体" panose="02010609060101010101" pitchFamily="49" charset="-122"/>
                <a:ea typeface="楷体" panose="02010609060101010101" pitchFamily="49" charset="-122"/>
              </a:rPr>
              <a:t>感受我国跳水运动员的风采，增强民族自豪感。</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素养</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grpSp>
        <p:nvGrpSpPr>
          <p:cNvPr id="7171" name="组合 11">
            <a:extLst>
              <a:ext uri="{FF2B5EF4-FFF2-40B4-BE49-F238E27FC236}">
                <a16:creationId xmlns="" xmlns:a16="http://schemas.microsoft.com/office/drawing/2014/main" id="{DE727C32-4B28-4348-839F-3D3F8047917A}"/>
              </a:ext>
            </a:extLst>
          </p:cNvPr>
          <p:cNvGrpSpPr>
            <a:grpSpLocks/>
          </p:cNvGrpSpPr>
          <p:nvPr/>
        </p:nvGrpSpPr>
        <p:grpSpPr bwMode="auto">
          <a:xfrm>
            <a:off x="-4763" y="-20638"/>
            <a:ext cx="2006601" cy="523876"/>
            <a:chOff x="70" y="-63"/>
            <a:chExt cx="3161" cy="824"/>
          </a:xfrm>
        </p:grpSpPr>
        <p:sp>
          <p:nvSpPr>
            <p:cNvPr id="7172" name="文本框 6">
              <a:extLst>
                <a:ext uri="{FF2B5EF4-FFF2-40B4-BE49-F238E27FC236}">
                  <a16:creationId xmlns="" xmlns:a16="http://schemas.microsoft.com/office/drawing/2014/main" id="{281BB7F1-6251-4857-8390-C70FA84D35D6}"/>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学习目标</a:t>
              </a:r>
            </a:p>
          </p:txBody>
        </p:sp>
        <p:cxnSp>
          <p:nvCxnSpPr>
            <p:cNvPr id="10" name="直线连接符 9">
              <a:extLst>
                <a:ext uri="{FF2B5EF4-FFF2-40B4-BE49-F238E27FC236}">
                  <a16:creationId xmlns="" xmlns:a16="http://schemas.microsoft.com/office/drawing/2014/main" id="{F34015DC-DA6B-45E2-933E-5C2B1A17C9C2}"/>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929D5F21-FB25-4E53-81AC-2B9D331F4103}"/>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5">
            <a:extLst>
              <a:ext uri="{FF2B5EF4-FFF2-40B4-BE49-F238E27FC236}">
                <a16:creationId xmlns="" xmlns:a16="http://schemas.microsoft.com/office/drawing/2014/main" id="{0404806E-2942-4C1F-ADAD-61A6422B157A}"/>
              </a:ext>
            </a:extLst>
          </p:cNvPr>
          <p:cNvSpPr>
            <a:spLocks noChangeArrowheads="1"/>
          </p:cNvSpPr>
          <p:nvPr/>
        </p:nvSpPr>
        <p:spPr bwMode="auto">
          <a:xfrm>
            <a:off x="323850" y="1250950"/>
            <a:ext cx="8504238"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b="1" dirty="0">
                <a:latin typeface="宋体" panose="02010600030101010101" pitchFamily="2" charset="-122"/>
              </a:rPr>
              <a:t>新闻特写</a:t>
            </a:r>
            <a:endParaRPr lang="en-US" altLang="zh-CN" sz="2600" b="1" dirty="0">
              <a:latin typeface="宋体" panose="02010600030101010101" pitchFamily="2" charset="-122"/>
            </a:endParaRPr>
          </a:p>
          <a:p>
            <a:pPr eaLnBrk="1" hangingPunct="1"/>
            <a:r>
              <a:rPr lang="zh-CN" altLang="en-US" sz="2600" b="1" dirty="0">
                <a:latin typeface="楷体" panose="02010609060101010101" pitchFamily="49" charset="-122"/>
                <a:ea typeface="楷体" panose="02010609060101010101" pitchFamily="49" charset="-122"/>
              </a:rPr>
              <a:t>    所谓特写，本是摄影、电视、电影的一种常用手法，指拍摄人或物的某一部分，使之放大占据整个画面，形成</a:t>
            </a:r>
            <a:r>
              <a:rPr lang="zh-CN" altLang="en-US" sz="2600" b="1" dirty="0" smtClean="0">
                <a:latin typeface="楷体" panose="02010609060101010101" pitchFamily="49" charset="-122"/>
                <a:ea typeface="楷体" panose="02010609060101010101" pitchFamily="49" charset="-122"/>
              </a:rPr>
              <a:t>强烈的视觉</a:t>
            </a:r>
            <a:r>
              <a:rPr lang="zh-CN" altLang="en-US" sz="2600" b="1" dirty="0">
                <a:latin typeface="楷体" panose="02010609060101010101" pitchFamily="49" charset="-122"/>
                <a:ea typeface="楷体" panose="02010609060101010101" pitchFamily="49" charset="-122"/>
              </a:rPr>
              <a:t>效果，以增强艺术表现力。 </a:t>
            </a:r>
            <a:endParaRPr lang="en-US" altLang="zh-CN" sz="2600" b="1" dirty="0">
              <a:latin typeface="楷体" panose="02010609060101010101" pitchFamily="49" charset="-122"/>
              <a:ea typeface="楷体" panose="02010609060101010101" pitchFamily="49" charset="-122"/>
            </a:endParaRPr>
          </a:p>
          <a:p>
            <a:pPr eaLnBrk="1" hangingPunct="1"/>
            <a:r>
              <a:rPr lang="en-US" altLang="zh-CN" sz="2600" b="1" dirty="0">
                <a:latin typeface="楷体" panose="02010609060101010101" pitchFamily="49" charset="-122"/>
                <a:ea typeface="楷体" panose="02010609060101010101" pitchFamily="49" charset="-122"/>
              </a:rPr>
              <a:t>    </a:t>
            </a:r>
            <a:r>
              <a:rPr lang="zh-CN" altLang="en-US" sz="2600" b="1" dirty="0">
                <a:latin typeface="楷体" panose="02010609060101010101" pitchFamily="49" charset="-122"/>
                <a:ea typeface="楷体" panose="02010609060101010101" pitchFamily="49" charset="-122"/>
              </a:rPr>
              <a:t>新闻特写，是指采用类似于特写的手法，以形象化的描写作为主要表现手段，截取新闻事件中最</a:t>
            </a:r>
            <a:r>
              <a:rPr lang="zh-CN" altLang="en-US" sz="2600" b="1" dirty="0" smtClean="0">
                <a:latin typeface="楷体" panose="02010609060101010101" pitchFamily="49" charset="-122"/>
                <a:ea typeface="楷体" panose="02010609060101010101" pitchFamily="49" charset="-122"/>
              </a:rPr>
              <a:t>具价值</a:t>
            </a:r>
            <a:r>
              <a:rPr lang="zh-CN" altLang="en-US" sz="2600" b="1" dirty="0">
                <a:latin typeface="楷体" panose="02010609060101010101" pitchFamily="49" charset="-122"/>
                <a:ea typeface="楷体" panose="02010609060101010101" pitchFamily="49" charset="-122"/>
              </a:rPr>
              <a:t>、最生动感人、最富有特征的片段和部分予以放大，从而鲜明再现典型人物、事件、场景的一种新闻体裁。</a:t>
            </a:r>
          </a:p>
        </p:txBody>
      </p:sp>
      <p:grpSp>
        <p:nvGrpSpPr>
          <p:cNvPr id="8195" name="组合 2">
            <a:extLst>
              <a:ext uri="{FF2B5EF4-FFF2-40B4-BE49-F238E27FC236}">
                <a16:creationId xmlns="" xmlns:a16="http://schemas.microsoft.com/office/drawing/2014/main" id="{C751D26B-F1CF-42FF-A547-C5D186C6F0CB}"/>
              </a:ext>
            </a:extLst>
          </p:cNvPr>
          <p:cNvGrpSpPr>
            <a:grpSpLocks/>
          </p:cNvGrpSpPr>
          <p:nvPr/>
        </p:nvGrpSpPr>
        <p:grpSpPr bwMode="auto">
          <a:xfrm>
            <a:off x="3275013" y="503238"/>
            <a:ext cx="2593975" cy="566737"/>
            <a:chOff x="2843213" y="700088"/>
            <a:chExt cx="2592387" cy="566737"/>
          </a:xfrm>
        </p:grpSpPr>
        <p:sp>
          <p:nvSpPr>
            <p:cNvPr id="9" name="圆角矩形 8">
              <a:extLst>
                <a:ext uri="{FF2B5EF4-FFF2-40B4-BE49-F238E27FC236}">
                  <a16:creationId xmlns="" xmlns:a16="http://schemas.microsoft.com/office/drawing/2014/main" id="{DBB0F9C3-3297-4F7A-9E83-1DC8DCDE6256}"/>
                </a:ext>
              </a:extLst>
            </p:cNvPr>
            <p:cNvSpPr/>
            <p:nvPr/>
          </p:nvSpPr>
          <p:spPr>
            <a:xfrm rot="530343">
              <a:off x="4935843" y="817563"/>
              <a:ext cx="441055" cy="419100"/>
            </a:xfrm>
            <a:prstGeom prst="roundRect">
              <a:avLst/>
            </a:prstGeom>
            <a:solidFill>
              <a:schemeClr val="tx2">
                <a:lumMod val="60000"/>
                <a:lumOff val="4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0" name="圆角矩形 9">
              <a:extLst>
                <a:ext uri="{FF2B5EF4-FFF2-40B4-BE49-F238E27FC236}">
                  <a16:creationId xmlns="" xmlns:a16="http://schemas.microsoft.com/office/drawing/2014/main" id="{F4C499F1-B332-48CE-9395-B9A11DD4F908}"/>
                </a:ext>
              </a:extLst>
            </p:cNvPr>
            <p:cNvSpPr/>
            <p:nvPr/>
          </p:nvSpPr>
          <p:spPr>
            <a:xfrm rot="21283839">
              <a:off x="4515414" y="817563"/>
              <a:ext cx="441055" cy="419100"/>
            </a:xfrm>
            <a:prstGeom prst="roundRect">
              <a:avLst/>
            </a:prstGeom>
            <a:solidFill>
              <a:schemeClr val="accent2">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1" name="圆角矩形 10">
              <a:extLst>
                <a:ext uri="{FF2B5EF4-FFF2-40B4-BE49-F238E27FC236}">
                  <a16:creationId xmlns="" xmlns:a16="http://schemas.microsoft.com/office/drawing/2014/main" id="{39A72A77-31B7-4741-8E68-BD65091B7B48}"/>
                </a:ext>
              </a:extLst>
            </p:cNvPr>
            <p:cNvSpPr/>
            <p:nvPr/>
          </p:nvSpPr>
          <p:spPr>
            <a:xfrm rot="555800">
              <a:off x="4068013" y="817563"/>
              <a:ext cx="444228"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2" name="圆角矩形 11">
              <a:extLst>
                <a:ext uri="{FF2B5EF4-FFF2-40B4-BE49-F238E27FC236}">
                  <a16:creationId xmlns="" xmlns:a16="http://schemas.microsoft.com/office/drawing/2014/main" id="{0E921D00-0D21-48F6-B4A5-9EC1E9D6778E}"/>
                </a:ext>
              </a:extLst>
            </p:cNvPr>
            <p:cNvSpPr/>
            <p:nvPr/>
          </p:nvSpPr>
          <p:spPr>
            <a:xfrm rot="20470821">
              <a:off x="3706284" y="823913"/>
              <a:ext cx="444228"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3" name="圆角矩形 12">
              <a:extLst>
                <a:ext uri="{FF2B5EF4-FFF2-40B4-BE49-F238E27FC236}">
                  <a16:creationId xmlns="" xmlns:a16="http://schemas.microsoft.com/office/drawing/2014/main" id="{803C6D8D-4052-490C-970A-16B693501486}"/>
                </a:ext>
              </a:extLst>
            </p:cNvPr>
            <p:cNvSpPr/>
            <p:nvPr/>
          </p:nvSpPr>
          <p:spPr>
            <a:xfrm rot="319204">
              <a:off x="3287441" y="823913"/>
              <a:ext cx="44105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4" name="圆角矩形 13">
              <a:extLst>
                <a:ext uri="{FF2B5EF4-FFF2-40B4-BE49-F238E27FC236}">
                  <a16:creationId xmlns="" xmlns:a16="http://schemas.microsoft.com/office/drawing/2014/main" id="{949F13B7-6854-45CE-8AFC-D0F51DFBBE41}"/>
                </a:ext>
              </a:extLst>
            </p:cNvPr>
            <p:cNvSpPr/>
            <p:nvPr/>
          </p:nvSpPr>
          <p:spPr>
            <a:xfrm rot="21148334">
              <a:off x="2878117" y="831850"/>
              <a:ext cx="44105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8206" name="矩形 1">
              <a:extLst>
                <a:ext uri="{FF2B5EF4-FFF2-40B4-BE49-F238E27FC236}">
                  <a16:creationId xmlns="" xmlns:a16="http://schemas.microsoft.com/office/drawing/2014/main" id="{5C15004F-0E4A-4AFC-BF3E-88BC630E5F88}"/>
                </a:ext>
              </a:extLst>
            </p:cNvPr>
            <p:cNvSpPr>
              <a:spLocks noChangeArrowheads="1"/>
            </p:cNvSpPr>
            <p:nvPr/>
          </p:nvSpPr>
          <p:spPr bwMode="auto">
            <a:xfrm>
              <a:off x="2843213" y="700088"/>
              <a:ext cx="2592387"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ts val="4300"/>
                </a:lnSpc>
              </a:pPr>
              <a:r>
                <a:rPr lang="zh-CN" altLang="en-US" sz="2800" b="1">
                  <a:solidFill>
                    <a:schemeClr val="bg1"/>
                  </a:solidFill>
                  <a:latin typeface="楷体" panose="02010609060101010101" pitchFamily="49" charset="-122"/>
                  <a:ea typeface="楷体" panose="02010609060101010101" pitchFamily="49" charset="-122"/>
                </a:rPr>
                <a:t>新闻基本常识</a:t>
              </a:r>
            </a:p>
          </p:txBody>
        </p:sp>
      </p:grpSp>
      <p:grpSp>
        <p:nvGrpSpPr>
          <p:cNvPr id="8196" name="组合 8">
            <a:extLst>
              <a:ext uri="{FF2B5EF4-FFF2-40B4-BE49-F238E27FC236}">
                <a16:creationId xmlns="" xmlns:a16="http://schemas.microsoft.com/office/drawing/2014/main" id="{E7FC859C-A583-441E-B02B-5B24A3011E89}"/>
              </a:ext>
            </a:extLst>
          </p:cNvPr>
          <p:cNvGrpSpPr>
            <a:grpSpLocks/>
          </p:cNvGrpSpPr>
          <p:nvPr/>
        </p:nvGrpSpPr>
        <p:grpSpPr bwMode="auto">
          <a:xfrm>
            <a:off x="1588" y="31750"/>
            <a:ext cx="2006600" cy="523875"/>
            <a:chOff x="70" y="-63"/>
            <a:chExt cx="3161" cy="824"/>
          </a:xfrm>
        </p:grpSpPr>
        <p:sp>
          <p:nvSpPr>
            <p:cNvPr id="8197" name="文本框 6">
              <a:extLst>
                <a:ext uri="{FF2B5EF4-FFF2-40B4-BE49-F238E27FC236}">
                  <a16:creationId xmlns="" xmlns:a16="http://schemas.microsoft.com/office/drawing/2014/main" id="{7C3E8AB1-E7B9-4C67-8064-7BB275D9904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p>
          </p:txBody>
        </p:sp>
        <p:cxnSp>
          <p:nvCxnSpPr>
            <p:cNvPr id="17" name="直线连接符 9">
              <a:extLst>
                <a:ext uri="{FF2B5EF4-FFF2-40B4-BE49-F238E27FC236}">
                  <a16:creationId xmlns="" xmlns:a16="http://schemas.microsoft.com/office/drawing/2014/main" id="{51503701-5613-4838-BD07-934D0491F1C8}"/>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8" name="菱形 17">
              <a:extLst>
                <a:ext uri="{FF2B5EF4-FFF2-40B4-BE49-F238E27FC236}">
                  <a16:creationId xmlns="" xmlns:a16="http://schemas.microsoft.com/office/drawing/2014/main" id="{CCF9BBF4-BFB1-499F-BC0F-CF87918268EA}"/>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5">
            <a:extLst>
              <a:ext uri="{FF2B5EF4-FFF2-40B4-BE49-F238E27FC236}">
                <a16:creationId xmlns="" xmlns:a16="http://schemas.microsoft.com/office/drawing/2014/main" id="{E8482DCE-D481-4870-8A97-53B466E5F484}"/>
              </a:ext>
            </a:extLst>
          </p:cNvPr>
          <p:cNvSpPr>
            <a:spLocks noChangeArrowheads="1"/>
          </p:cNvSpPr>
          <p:nvPr/>
        </p:nvSpPr>
        <p:spPr bwMode="auto">
          <a:xfrm>
            <a:off x="1187450" y="1419225"/>
            <a:ext cx="7200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a:latin typeface="宋体" panose="02010600030101010101" pitchFamily="2" charset="-122"/>
              </a:rPr>
              <a:t>新闻特写的特点</a:t>
            </a:r>
            <a:endParaRPr lang="en-US" altLang="zh-CN" sz="2800" b="1" dirty="0">
              <a:latin typeface="宋体" panose="02010600030101010101" pitchFamily="2" charset="-122"/>
            </a:endParaRPr>
          </a:p>
        </p:txBody>
      </p:sp>
      <p:grpSp>
        <p:nvGrpSpPr>
          <p:cNvPr id="9219" name="组合 2">
            <a:extLst>
              <a:ext uri="{FF2B5EF4-FFF2-40B4-BE49-F238E27FC236}">
                <a16:creationId xmlns="" xmlns:a16="http://schemas.microsoft.com/office/drawing/2014/main" id="{1B4F3234-8C8B-46AE-A364-75A82484419D}"/>
              </a:ext>
            </a:extLst>
          </p:cNvPr>
          <p:cNvGrpSpPr>
            <a:grpSpLocks/>
          </p:cNvGrpSpPr>
          <p:nvPr/>
        </p:nvGrpSpPr>
        <p:grpSpPr bwMode="auto">
          <a:xfrm>
            <a:off x="3490913" y="627063"/>
            <a:ext cx="2593975" cy="566737"/>
            <a:chOff x="2843213" y="700088"/>
            <a:chExt cx="2592387" cy="566737"/>
          </a:xfrm>
        </p:grpSpPr>
        <p:sp>
          <p:nvSpPr>
            <p:cNvPr id="9" name="圆角矩形 8">
              <a:extLst>
                <a:ext uri="{FF2B5EF4-FFF2-40B4-BE49-F238E27FC236}">
                  <a16:creationId xmlns="" xmlns:a16="http://schemas.microsoft.com/office/drawing/2014/main" id="{C64D8413-2C76-4A42-A2CC-257FE0D94B96}"/>
                </a:ext>
              </a:extLst>
            </p:cNvPr>
            <p:cNvSpPr/>
            <p:nvPr/>
          </p:nvSpPr>
          <p:spPr>
            <a:xfrm rot="530343">
              <a:off x="4935843" y="817563"/>
              <a:ext cx="441055" cy="419100"/>
            </a:xfrm>
            <a:prstGeom prst="roundRect">
              <a:avLst/>
            </a:prstGeom>
            <a:solidFill>
              <a:schemeClr val="tx2">
                <a:lumMod val="60000"/>
                <a:lumOff val="4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0" name="圆角矩形 9">
              <a:extLst>
                <a:ext uri="{FF2B5EF4-FFF2-40B4-BE49-F238E27FC236}">
                  <a16:creationId xmlns="" xmlns:a16="http://schemas.microsoft.com/office/drawing/2014/main" id="{6888D3D1-4D1D-47D8-8CEA-36353AC0F35C}"/>
                </a:ext>
              </a:extLst>
            </p:cNvPr>
            <p:cNvSpPr/>
            <p:nvPr/>
          </p:nvSpPr>
          <p:spPr>
            <a:xfrm rot="21283839">
              <a:off x="4515414" y="817563"/>
              <a:ext cx="441055" cy="419100"/>
            </a:xfrm>
            <a:prstGeom prst="roundRect">
              <a:avLst/>
            </a:prstGeom>
            <a:solidFill>
              <a:schemeClr val="accent2">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1" name="圆角矩形 10">
              <a:extLst>
                <a:ext uri="{FF2B5EF4-FFF2-40B4-BE49-F238E27FC236}">
                  <a16:creationId xmlns="" xmlns:a16="http://schemas.microsoft.com/office/drawing/2014/main" id="{3D0E42B0-B4C1-4AC0-9D12-411EEB3B7559}"/>
                </a:ext>
              </a:extLst>
            </p:cNvPr>
            <p:cNvSpPr/>
            <p:nvPr/>
          </p:nvSpPr>
          <p:spPr>
            <a:xfrm rot="555800">
              <a:off x="4068013" y="817563"/>
              <a:ext cx="444228"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2" name="圆角矩形 11">
              <a:extLst>
                <a:ext uri="{FF2B5EF4-FFF2-40B4-BE49-F238E27FC236}">
                  <a16:creationId xmlns="" xmlns:a16="http://schemas.microsoft.com/office/drawing/2014/main" id="{4897696F-1BBC-4C74-8A0D-5E82BB8DFBDF}"/>
                </a:ext>
              </a:extLst>
            </p:cNvPr>
            <p:cNvSpPr/>
            <p:nvPr/>
          </p:nvSpPr>
          <p:spPr>
            <a:xfrm rot="20470821">
              <a:off x="3706284" y="823913"/>
              <a:ext cx="444228"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3" name="圆角矩形 12">
              <a:extLst>
                <a:ext uri="{FF2B5EF4-FFF2-40B4-BE49-F238E27FC236}">
                  <a16:creationId xmlns="" xmlns:a16="http://schemas.microsoft.com/office/drawing/2014/main" id="{65C3B120-204B-4799-9BCF-894E535EBAE1}"/>
                </a:ext>
              </a:extLst>
            </p:cNvPr>
            <p:cNvSpPr/>
            <p:nvPr/>
          </p:nvSpPr>
          <p:spPr>
            <a:xfrm rot="319204">
              <a:off x="3287441" y="823913"/>
              <a:ext cx="44105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4" name="圆角矩形 13">
              <a:extLst>
                <a:ext uri="{FF2B5EF4-FFF2-40B4-BE49-F238E27FC236}">
                  <a16:creationId xmlns="" xmlns:a16="http://schemas.microsoft.com/office/drawing/2014/main" id="{C512ED73-0CE3-499E-84BF-295DAF97BF6B}"/>
                </a:ext>
              </a:extLst>
            </p:cNvPr>
            <p:cNvSpPr/>
            <p:nvPr/>
          </p:nvSpPr>
          <p:spPr>
            <a:xfrm rot="21148334">
              <a:off x="2878117" y="831850"/>
              <a:ext cx="44105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9231" name="矩形 1">
              <a:extLst>
                <a:ext uri="{FF2B5EF4-FFF2-40B4-BE49-F238E27FC236}">
                  <a16:creationId xmlns="" xmlns:a16="http://schemas.microsoft.com/office/drawing/2014/main" id="{BB4A22E9-636E-44AD-A777-322865A7CC21}"/>
                </a:ext>
              </a:extLst>
            </p:cNvPr>
            <p:cNvSpPr>
              <a:spLocks noChangeArrowheads="1"/>
            </p:cNvSpPr>
            <p:nvPr/>
          </p:nvSpPr>
          <p:spPr bwMode="auto">
            <a:xfrm>
              <a:off x="2843213" y="700088"/>
              <a:ext cx="2592387"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ts val="4300"/>
                </a:lnSpc>
              </a:pPr>
              <a:r>
                <a:rPr lang="zh-CN" altLang="en-US" sz="2800" b="1">
                  <a:solidFill>
                    <a:schemeClr val="bg1"/>
                  </a:solidFill>
                  <a:latin typeface="楷体" panose="02010609060101010101" pitchFamily="49" charset="-122"/>
                  <a:ea typeface="楷体" panose="02010609060101010101" pitchFamily="49" charset="-122"/>
                </a:rPr>
                <a:t>新闻基本常识</a:t>
              </a:r>
            </a:p>
          </p:txBody>
        </p:sp>
      </p:grpSp>
      <p:sp>
        <p:nvSpPr>
          <p:cNvPr id="16" name="矩形 15">
            <a:extLst>
              <a:ext uri="{FF2B5EF4-FFF2-40B4-BE49-F238E27FC236}">
                <a16:creationId xmlns="" xmlns:a16="http://schemas.microsoft.com/office/drawing/2014/main" id="{DBD4D7B2-5714-44F1-B8A6-43D120C37011}"/>
              </a:ext>
            </a:extLst>
          </p:cNvPr>
          <p:cNvSpPr>
            <a:spLocks noChangeArrowheads="1"/>
          </p:cNvSpPr>
          <p:nvPr/>
        </p:nvSpPr>
        <p:spPr bwMode="auto">
          <a:xfrm>
            <a:off x="2735263" y="2139950"/>
            <a:ext cx="4105275"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落笔集中，突出一点。</a:t>
            </a:r>
          </a:p>
          <a:p>
            <a:pPr eaLnBrk="1" hangingPunct="1">
              <a:lnSpc>
                <a:spcPct val="150000"/>
              </a:lnSpc>
            </a:pP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浓淡相宜，真切再现。</a:t>
            </a:r>
          </a:p>
          <a:p>
            <a:pPr eaLnBrk="1" hangingPunct="1">
              <a:lnSpc>
                <a:spcPct val="150000"/>
              </a:lnSpc>
            </a:pP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幽默风趣，耐人寻味。</a:t>
            </a:r>
          </a:p>
        </p:txBody>
      </p:sp>
      <p:grpSp>
        <p:nvGrpSpPr>
          <p:cNvPr id="9221" name="组合 8">
            <a:extLst>
              <a:ext uri="{FF2B5EF4-FFF2-40B4-BE49-F238E27FC236}">
                <a16:creationId xmlns="" xmlns:a16="http://schemas.microsoft.com/office/drawing/2014/main" id="{3FD5686B-9E0A-4BDA-8F5E-9C6612C51EFB}"/>
              </a:ext>
            </a:extLst>
          </p:cNvPr>
          <p:cNvGrpSpPr>
            <a:grpSpLocks/>
          </p:cNvGrpSpPr>
          <p:nvPr/>
        </p:nvGrpSpPr>
        <p:grpSpPr bwMode="auto">
          <a:xfrm>
            <a:off x="1588" y="31750"/>
            <a:ext cx="2006600" cy="523875"/>
            <a:chOff x="70" y="-63"/>
            <a:chExt cx="3161" cy="824"/>
          </a:xfrm>
        </p:grpSpPr>
        <p:sp>
          <p:nvSpPr>
            <p:cNvPr id="9222" name="文本框 6">
              <a:extLst>
                <a:ext uri="{FF2B5EF4-FFF2-40B4-BE49-F238E27FC236}">
                  <a16:creationId xmlns="" xmlns:a16="http://schemas.microsoft.com/office/drawing/2014/main" id="{6B4B6BE5-9668-4CA9-ACB1-7A3BA70D30C0}"/>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p>
          </p:txBody>
        </p:sp>
        <p:cxnSp>
          <p:nvCxnSpPr>
            <p:cNvPr id="19" name="直线连接符 9">
              <a:extLst>
                <a:ext uri="{FF2B5EF4-FFF2-40B4-BE49-F238E27FC236}">
                  <a16:creationId xmlns="" xmlns:a16="http://schemas.microsoft.com/office/drawing/2014/main" id="{C50735B3-F7BD-483F-A9F1-BC8D58BF436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a:extLst>
                <a:ext uri="{FF2B5EF4-FFF2-40B4-BE49-F238E27FC236}">
                  <a16:creationId xmlns="" xmlns:a16="http://schemas.microsoft.com/office/drawing/2014/main" id="{2410CFD8-37E8-44AA-AD31-CDA05D26E19D}"/>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1">
            <a:extLst>
              <a:ext uri="{FF2B5EF4-FFF2-40B4-BE49-F238E27FC236}">
                <a16:creationId xmlns="" xmlns:a16="http://schemas.microsoft.com/office/drawing/2014/main" id="{E0EF703B-0E82-47FB-8A02-3D2D53F9DC29}"/>
              </a:ext>
            </a:extLst>
          </p:cNvPr>
          <p:cNvGrpSpPr>
            <a:grpSpLocks/>
          </p:cNvGrpSpPr>
          <p:nvPr/>
        </p:nvGrpSpPr>
        <p:grpSpPr bwMode="auto">
          <a:xfrm>
            <a:off x="3700463" y="636588"/>
            <a:ext cx="1743075" cy="566737"/>
            <a:chOff x="3333750" y="598488"/>
            <a:chExt cx="1743075" cy="566502"/>
          </a:xfrm>
        </p:grpSpPr>
        <p:sp>
          <p:nvSpPr>
            <p:cNvPr id="15" name="圆角矩形 14">
              <a:extLst>
                <a:ext uri="{FF2B5EF4-FFF2-40B4-BE49-F238E27FC236}">
                  <a16:creationId xmlns="" xmlns:a16="http://schemas.microsoft.com/office/drawing/2014/main" id="{4567B9CE-3BF6-4437-9B18-40FF603725B3}"/>
                </a:ext>
              </a:extLst>
            </p:cNvPr>
            <p:cNvSpPr/>
            <p:nvPr/>
          </p:nvSpPr>
          <p:spPr>
            <a:xfrm rot="555800">
              <a:off x="4602162" y="715914"/>
              <a:ext cx="442913"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a:extLst>
                <a:ext uri="{FF2B5EF4-FFF2-40B4-BE49-F238E27FC236}">
                  <a16:creationId xmlns="" xmlns:a16="http://schemas.microsoft.com/office/drawing/2014/main" id="{6CFA78EB-986E-4B8E-80C3-D13036E335CF}"/>
                </a:ext>
              </a:extLst>
            </p:cNvPr>
            <p:cNvSpPr/>
            <p:nvPr/>
          </p:nvSpPr>
          <p:spPr>
            <a:xfrm rot="20470821">
              <a:off x="4197350" y="722262"/>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a:extLst>
                <a:ext uri="{FF2B5EF4-FFF2-40B4-BE49-F238E27FC236}">
                  <a16:creationId xmlns="" xmlns:a16="http://schemas.microsoft.com/office/drawing/2014/main" id="{F14B3039-073B-448C-AA64-72FC4543E0AC}"/>
                </a:ext>
              </a:extLst>
            </p:cNvPr>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a:extLst>
                <a:ext uri="{FF2B5EF4-FFF2-40B4-BE49-F238E27FC236}">
                  <a16:creationId xmlns="" xmlns:a16="http://schemas.microsoft.com/office/drawing/2014/main" id="{BAA787AA-657C-48E1-90A0-B04375312BAA}"/>
                </a:ext>
              </a:extLst>
            </p:cNvPr>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252" name="矩形 1">
              <a:extLst>
                <a:ext uri="{FF2B5EF4-FFF2-40B4-BE49-F238E27FC236}">
                  <a16:creationId xmlns="" xmlns:a16="http://schemas.microsoft.com/office/drawing/2014/main" id="{4E5AD5FC-EC66-4A46-A861-335E6E842205}"/>
                </a:ext>
              </a:extLst>
            </p:cNvPr>
            <p:cNvSpPr>
              <a:spLocks noChangeArrowheads="1"/>
            </p:cNvSpPr>
            <p:nvPr/>
          </p:nvSpPr>
          <p:spPr bwMode="auto">
            <a:xfrm>
              <a:off x="3333750" y="598488"/>
              <a:ext cx="1743075" cy="56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写作背景</a:t>
              </a:r>
            </a:p>
          </p:txBody>
        </p:sp>
      </p:grpSp>
      <p:grpSp>
        <p:nvGrpSpPr>
          <p:cNvPr id="10243" name="组合 8">
            <a:extLst>
              <a:ext uri="{FF2B5EF4-FFF2-40B4-BE49-F238E27FC236}">
                <a16:creationId xmlns="" xmlns:a16="http://schemas.microsoft.com/office/drawing/2014/main" id="{AA2BEF59-7DAA-4687-A4AF-CF9E35759D92}"/>
              </a:ext>
            </a:extLst>
          </p:cNvPr>
          <p:cNvGrpSpPr>
            <a:grpSpLocks/>
          </p:cNvGrpSpPr>
          <p:nvPr/>
        </p:nvGrpSpPr>
        <p:grpSpPr bwMode="auto">
          <a:xfrm>
            <a:off x="1588" y="31750"/>
            <a:ext cx="2006600" cy="523875"/>
            <a:chOff x="70" y="-63"/>
            <a:chExt cx="3161" cy="824"/>
          </a:xfrm>
        </p:grpSpPr>
        <p:sp>
          <p:nvSpPr>
            <p:cNvPr id="10245" name="文本框 6">
              <a:extLst>
                <a:ext uri="{FF2B5EF4-FFF2-40B4-BE49-F238E27FC236}">
                  <a16:creationId xmlns="" xmlns:a16="http://schemas.microsoft.com/office/drawing/2014/main" id="{8E5426E3-04EF-4A3D-831F-63AD29D624F2}"/>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p>
          </p:txBody>
        </p:sp>
        <p:cxnSp>
          <p:nvCxnSpPr>
            <p:cNvPr id="21" name="直线连接符 9">
              <a:extLst>
                <a:ext uri="{FF2B5EF4-FFF2-40B4-BE49-F238E27FC236}">
                  <a16:creationId xmlns="" xmlns:a16="http://schemas.microsoft.com/office/drawing/2014/main" id="{33C36572-96EB-47A2-9915-1185A66E5E2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a:extLst>
                <a:ext uri="{FF2B5EF4-FFF2-40B4-BE49-F238E27FC236}">
                  <a16:creationId xmlns="" xmlns:a16="http://schemas.microsoft.com/office/drawing/2014/main" id="{6ADC1675-F054-4561-9F38-0A1765CD3A59}"/>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a:extLst>
              <a:ext uri="{FF2B5EF4-FFF2-40B4-BE49-F238E27FC236}">
                <a16:creationId xmlns="" xmlns:a16="http://schemas.microsoft.com/office/drawing/2014/main" id="{C8C8513F-4C4E-488B-8115-1F2C9FF3662B}"/>
              </a:ext>
            </a:extLst>
          </p:cNvPr>
          <p:cNvSpPr>
            <a:spLocks noChangeArrowheads="1"/>
          </p:cNvSpPr>
          <p:nvPr/>
        </p:nvSpPr>
        <p:spPr bwMode="auto">
          <a:xfrm>
            <a:off x="647700" y="1550988"/>
            <a:ext cx="784860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本文选自</a:t>
            </a:r>
            <a:r>
              <a:rPr lang="en-US" altLang="zh-CN" sz="2800" b="1" dirty="0">
                <a:latin typeface="楷体" panose="02010609060101010101" pitchFamily="49" charset="-122"/>
                <a:ea typeface="楷体" panose="02010609060101010101" pitchFamily="49" charset="-122"/>
              </a:rPr>
              <a:t>1982</a:t>
            </a:r>
            <a:r>
              <a:rPr lang="zh-CN" altLang="zh-CN" sz="2800" b="1" dirty="0">
                <a:latin typeface="楷体" panose="02010609060101010101" pitchFamily="49" charset="-122"/>
                <a:ea typeface="楷体" panose="02010609060101010101" pitchFamily="49" charset="-122"/>
              </a:rPr>
              <a:t>年</a:t>
            </a:r>
            <a:r>
              <a:rPr lang="en-US" altLang="zh-CN" sz="2800" b="1" dirty="0">
                <a:latin typeface="楷体" panose="02010609060101010101" pitchFamily="49" charset="-122"/>
                <a:ea typeface="楷体" panose="02010609060101010101" pitchFamily="49" charset="-122"/>
              </a:rPr>
              <a:t>11</a:t>
            </a:r>
            <a:r>
              <a:rPr lang="zh-CN" altLang="zh-CN" sz="2800" b="1" dirty="0">
                <a:latin typeface="楷体" panose="02010609060101010101" pitchFamily="49" charset="-122"/>
                <a:ea typeface="楷体" panose="02010609060101010101" pitchFamily="49" charset="-122"/>
              </a:rPr>
              <a:t>月</a:t>
            </a:r>
            <a:r>
              <a:rPr lang="en-US" altLang="zh-CN" sz="2800" b="1" dirty="0">
                <a:latin typeface="楷体" panose="02010609060101010101" pitchFamily="49" charset="-122"/>
                <a:ea typeface="楷体" panose="02010609060101010101" pitchFamily="49" charset="-122"/>
              </a:rPr>
              <a:t>25</a:t>
            </a:r>
            <a:r>
              <a:rPr lang="zh-CN" altLang="zh-CN" sz="2800" b="1" dirty="0">
                <a:latin typeface="楷体" panose="02010609060101010101" pitchFamily="49" charset="-122"/>
                <a:ea typeface="楷体" panose="02010609060101010101" pitchFamily="49" charset="-122"/>
              </a:rPr>
              <a:t>日《光明日报》。</a:t>
            </a:r>
            <a:r>
              <a:rPr lang="en-US" altLang="zh-CN" sz="2800" b="1" dirty="0">
                <a:latin typeface="楷体" panose="02010609060101010101" pitchFamily="49" charset="-122"/>
                <a:ea typeface="楷体" panose="02010609060101010101" pitchFamily="49" charset="-122"/>
              </a:rPr>
              <a:t>1982</a:t>
            </a:r>
            <a:r>
              <a:rPr lang="zh-CN" altLang="zh-CN" sz="2800" b="1" dirty="0">
                <a:latin typeface="楷体" panose="02010609060101010101" pitchFamily="49" charset="-122"/>
                <a:ea typeface="楷体" panose="02010609060101010101" pitchFamily="49" charset="-122"/>
              </a:rPr>
              <a:t>年</a:t>
            </a:r>
            <a:r>
              <a:rPr lang="en-US" altLang="zh-CN" sz="2800" b="1" dirty="0">
                <a:latin typeface="楷体" panose="02010609060101010101" pitchFamily="49" charset="-122"/>
                <a:ea typeface="楷体" panose="02010609060101010101" pitchFamily="49" charset="-122"/>
              </a:rPr>
              <a:t>11</a:t>
            </a:r>
            <a:r>
              <a:rPr lang="zh-CN" altLang="zh-CN" sz="2800" b="1" dirty="0">
                <a:latin typeface="楷体" panose="02010609060101010101" pitchFamily="49" charset="-122"/>
                <a:ea typeface="楷体" panose="02010609060101010101" pitchFamily="49" charset="-122"/>
              </a:rPr>
              <a:t>月</a:t>
            </a:r>
            <a:r>
              <a:rPr lang="en-US" altLang="zh-CN" sz="2800" b="1" dirty="0">
                <a:latin typeface="楷体" panose="02010609060101010101" pitchFamily="49" charset="-122"/>
                <a:ea typeface="楷体" panose="02010609060101010101" pitchFamily="49" charset="-122"/>
              </a:rPr>
              <a:t>24</a:t>
            </a:r>
            <a:r>
              <a:rPr lang="zh-CN" altLang="zh-CN" sz="2800" b="1" dirty="0">
                <a:latin typeface="楷体" panose="02010609060101010101" pitchFamily="49" charset="-122"/>
                <a:ea typeface="楷体" panose="02010609060101010101" pitchFamily="49" charset="-122"/>
              </a:rPr>
              <a:t>日</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在印度新德里举行的第九届亚运会中</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中国运动员吕伟获得女子十米跳台跳水比赛冠军。</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2">
            <a:extLst>
              <a:ext uri="{FF2B5EF4-FFF2-40B4-BE49-F238E27FC236}">
                <a16:creationId xmlns="" xmlns:a16="http://schemas.microsoft.com/office/drawing/2014/main" id="{8BCC2D49-CD90-487B-A2B0-06E9A36EEA15}"/>
              </a:ext>
            </a:extLst>
          </p:cNvPr>
          <p:cNvGrpSpPr>
            <a:grpSpLocks/>
          </p:cNvGrpSpPr>
          <p:nvPr/>
        </p:nvGrpSpPr>
        <p:grpSpPr bwMode="auto">
          <a:xfrm>
            <a:off x="482600" y="555625"/>
            <a:ext cx="1497013" cy="644525"/>
            <a:chOff x="752475" y="598488"/>
            <a:chExt cx="1497013" cy="643766"/>
          </a:xfrm>
        </p:grpSpPr>
        <p:sp>
          <p:nvSpPr>
            <p:cNvPr id="57" name="圆角矩形 56">
              <a:extLst>
                <a:ext uri="{FF2B5EF4-FFF2-40B4-BE49-F238E27FC236}">
                  <a16:creationId xmlns="" xmlns:a16="http://schemas.microsoft.com/office/drawing/2014/main" id="{1215EBC6-0614-4BBF-8969-1D19AF15D823}"/>
                </a:ext>
              </a:extLst>
            </p:cNvPr>
            <p:cNvSpPr/>
            <p:nvPr/>
          </p:nvSpPr>
          <p:spPr>
            <a:xfrm rot="20326116">
              <a:off x="1746250" y="718996"/>
              <a:ext cx="442913"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8" name="圆角矩形 57">
              <a:extLst>
                <a:ext uri="{FF2B5EF4-FFF2-40B4-BE49-F238E27FC236}">
                  <a16:creationId xmlns="" xmlns:a16="http://schemas.microsoft.com/office/drawing/2014/main" id="{6ECF1E75-1426-465D-8261-A1F02318DC88}"/>
                </a:ext>
              </a:extLst>
            </p:cNvPr>
            <p:cNvSpPr/>
            <p:nvPr/>
          </p:nvSpPr>
          <p:spPr>
            <a:xfrm rot="319204">
              <a:off x="1258888"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9" name="圆角矩形 58">
              <a:extLst>
                <a:ext uri="{FF2B5EF4-FFF2-40B4-BE49-F238E27FC236}">
                  <a16:creationId xmlns="" xmlns:a16="http://schemas.microsoft.com/office/drawing/2014/main" id="{029BE9F3-1249-418E-8021-4C10F8B2ECC8}"/>
                </a:ext>
              </a:extLst>
            </p:cNvPr>
            <p:cNvSpPr/>
            <p:nvPr/>
          </p:nvSpPr>
          <p:spPr>
            <a:xfrm rot="21148334">
              <a:off x="787400"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307" name="矩形 1">
              <a:extLst>
                <a:ext uri="{FF2B5EF4-FFF2-40B4-BE49-F238E27FC236}">
                  <a16:creationId xmlns="" xmlns:a16="http://schemas.microsoft.com/office/drawing/2014/main" id="{5A9B3700-AC12-4C55-82DF-AD0BBC02F162}"/>
                </a:ext>
              </a:extLst>
            </p:cNvPr>
            <p:cNvSpPr>
              <a:spLocks noChangeArrowheads="1"/>
            </p:cNvSpPr>
            <p:nvPr/>
          </p:nvSpPr>
          <p:spPr bwMode="auto">
            <a:xfrm>
              <a:off x="752475" y="598488"/>
              <a:ext cx="1497013"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读一读</a:t>
              </a:r>
            </a:p>
          </p:txBody>
        </p:sp>
      </p:grpSp>
      <p:sp>
        <p:nvSpPr>
          <p:cNvPr id="47" name="矩形 46">
            <a:extLst>
              <a:ext uri="{FF2B5EF4-FFF2-40B4-BE49-F238E27FC236}">
                <a16:creationId xmlns="" xmlns:a16="http://schemas.microsoft.com/office/drawing/2014/main" id="{D8C5527B-7BC8-4F7D-8B3F-6ADC1D6CDED2}"/>
              </a:ext>
            </a:extLst>
          </p:cNvPr>
          <p:cNvSpPr>
            <a:spLocks noChangeArrowheads="1"/>
          </p:cNvSpPr>
          <p:nvPr/>
        </p:nvSpPr>
        <p:spPr bwMode="auto">
          <a:xfrm>
            <a:off x="1065213" y="1635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优</a:t>
            </a:r>
            <a:endParaRPr lang="zh-CN" altLang="en-US" sz="4000"/>
          </a:p>
        </p:txBody>
      </p:sp>
      <p:sp>
        <p:nvSpPr>
          <p:cNvPr id="71" name="矩形 70">
            <a:extLst>
              <a:ext uri="{FF2B5EF4-FFF2-40B4-BE49-F238E27FC236}">
                <a16:creationId xmlns="" xmlns:a16="http://schemas.microsoft.com/office/drawing/2014/main" id="{E8D5C872-E792-4FA3-A473-AD15B07B1537}"/>
              </a:ext>
            </a:extLst>
          </p:cNvPr>
          <p:cNvSpPr>
            <a:spLocks noChangeArrowheads="1"/>
          </p:cNvSpPr>
          <p:nvPr/>
        </p:nvSpPr>
        <p:spPr bwMode="auto">
          <a:xfrm>
            <a:off x="1692275" y="1203325"/>
            <a:ext cx="69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yǎ</a:t>
            </a:r>
            <a:endParaRPr lang="zh-CN" altLang="en-US" sz="3200">
              <a:latin typeface="汉语拼音" pitchFamily="34" charset="0"/>
              <a:ea typeface="黑体" panose="02010609060101010101" pitchFamily="49" charset="-122"/>
            </a:endParaRPr>
          </a:p>
        </p:txBody>
      </p:sp>
      <p:sp>
        <p:nvSpPr>
          <p:cNvPr id="11269" name="矩形 71">
            <a:extLst>
              <a:ext uri="{FF2B5EF4-FFF2-40B4-BE49-F238E27FC236}">
                <a16:creationId xmlns="" xmlns:a16="http://schemas.microsoft.com/office/drawing/2014/main" id="{307CD4CD-44D1-4A52-B711-6331A5443B06}"/>
              </a:ext>
            </a:extLst>
          </p:cNvPr>
          <p:cNvSpPr>
            <a:spLocks noChangeArrowheads="1"/>
          </p:cNvSpPr>
          <p:nvPr/>
        </p:nvSpPr>
        <p:spPr bwMode="auto">
          <a:xfrm>
            <a:off x="1619250" y="1635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雅</a:t>
            </a:r>
            <a:endParaRPr lang="zh-CN" altLang="en-US" sz="4000" u="sng">
              <a:solidFill>
                <a:srgbClr val="FF0000"/>
              </a:solidFill>
            </a:endParaRPr>
          </a:p>
        </p:txBody>
      </p:sp>
      <p:sp>
        <p:nvSpPr>
          <p:cNvPr id="73" name="矩形 72">
            <a:extLst>
              <a:ext uri="{FF2B5EF4-FFF2-40B4-BE49-F238E27FC236}">
                <a16:creationId xmlns="" xmlns:a16="http://schemas.microsoft.com/office/drawing/2014/main" id="{87240035-55C1-414C-9F4E-E1D6AB7FD33A}"/>
              </a:ext>
            </a:extLst>
          </p:cNvPr>
          <p:cNvSpPr>
            <a:spLocks noChangeArrowheads="1"/>
          </p:cNvSpPr>
          <p:nvPr/>
        </p:nvSpPr>
        <p:spPr bwMode="auto">
          <a:xfrm>
            <a:off x="2901950" y="1203325"/>
            <a:ext cx="722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lüè</a:t>
            </a:r>
            <a:endParaRPr lang="zh-CN" altLang="en-US" sz="3200">
              <a:latin typeface="汉语拼音" pitchFamily="34" charset="0"/>
              <a:ea typeface="黑体" panose="02010609060101010101" pitchFamily="49" charset="-122"/>
            </a:endParaRPr>
          </a:p>
        </p:txBody>
      </p:sp>
      <p:sp>
        <p:nvSpPr>
          <p:cNvPr id="11271" name="矩形 73">
            <a:extLst>
              <a:ext uri="{FF2B5EF4-FFF2-40B4-BE49-F238E27FC236}">
                <a16:creationId xmlns="" xmlns:a16="http://schemas.microsoft.com/office/drawing/2014/main" id="{32BFBC4C-05F2-4776-835F-CB608C6AD330}"/>
              </a:ext>
            </a:extLst>
          </p:cNvPr>
          <p:cNvSpPr>
            <a:spLocks noChangeArrowheads="1"/>
          </p:cNvSpPr>
          <p:nvPr/>
        </p:nvSpPr>
        <p:spPr bwMode="auto">
          <a:xfrm>
            <a:off x="2970213" y="1635125"/>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掠</a:t>
            </a:r>
            <a:endParaRPr lang="zh-CN" altLang="en-US" sz="4000" u="sng">
              <a:solidFill>
                <a:srgbClr val="FF0000"/>
              </a:solidFill>
            </a:endParaRPr>
          </a:p>
        </p:txBody>
      </p:sp>
      <p:sp>
        <p:nvSpPr>
          <p:cNvPr id="75" name="矩形 74">
            <a:extLst>
              <a:ext uri="{FF2B5EF4-FFF2-40B4-BE49-F238E27FC236}">
                <a16:creationId xmlns="" xmlns:a16="http://schemas.microsoft.com/office/drawing/2014/main" id="{F03187E5-E0FF-4D32-A788-DDE06AEB2577}"/>
              </a:ext>
            </a:extLst>
          </p:cNvPr>
          <p:cNvSpPr>
            <a:spLocks noChangeArrowheads="1"/>
          </p:cNvSpPr>
          <p:nvPr/>
        </p:nvSpPr>
        <p:spPr bwMode="auto">
          <a:xfrm>
            <a:off x="3497263" y="1635125"/>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过</a:t>
            </a:r>
            <a:endParaRPr lang="zh-CN" altLang="en-US" sz="4000"/>
          </a:p>
        </p:txBody>
      </p:sp>
      <p:sp>
        <p:nvSpPr>
          <p:cNvPr id="76" name="矩形 75">
            <a:extLst>
              <a:ext uri="{FF2B5EF4-FFF2-40B4-BE49-F238E27FC236}">
                <a16:creationId xmlns="" xmlns:a16="http://schemas.microsoft.com/office/drawing/2014/main" id="{8995004B-B334-4D9B-8728-97476DC42E23}"/>
              </a:ext>
            </a:extLst>
          </p:cNvPr>
          <p:cNvSpPr>
            <a:spLocks noChangeArrowheads="1"/>
          </p:cNvSpPr>
          <p:nvPr/>
        </p:nvSpPr>
        <p:spPr bwMode="auto">
          <a:xfrm>
            <a:off x="4716463" y="1635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收</a:t>
            </a:r>
            <a:endParaRPr lang="zh-CN" altLang="en-US" sz="4000"/>
          </a:p>
        </p:txBody>
      </p:sp>
      <p:sp>
        <p:nvSpPr>
          <p:cNvPr id="11274" name="矩形 76">
            <a:extLst>
              <a:ext uri="{FF2B5EF4-FFF2-40B4-BE49-F238E27FC236}">
                <a16:creationId xmlns="" xmlns:a16="http://schemas.microsoft.com/office/drawing/2014/main" id="{D72B8C45-3249-4BDB-B8E7-A93380800710}"/>
              </a:ext>
            </a:extLst>
          </p:cNvPr>
          <p:cNvSpPr>
            <a:spLocks noChangeArrowheads="1"/>
          </p:cNvSpPr>
          <p:nvPr/>
        </p:nvSpPr>
        <p:spPr bwMode="auto">
          <a:xfrm>
            <a:off x="5270500" y="1635125"/>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敛</a:t>
            </a:r>
            <a:endParaRPr lang="zh-CN" altLang="en-US" sz="4000" u="sng">
              <a:solidFill>
                <a:srgbClr val="FF0000"/>
              </a:solidFill>
            </a:endParaRPr>
          </a:p>
        </p:txBody>
      </p:sp>
      <p:sp>
        <p:nvSpPr>
          <p:cNvPr id="78" name="矩形 77">
            <a:extLst>
              <a:ext uri="{FF2B5EF4-FFF2-40B4-BE49-F238E27FC236}">
                <a16:creationId xmlns="" xmlns:a16="http://schemas.microsoft.com/office/drawing/2014/main" id="{FE2A7D90-7C72-4E33-BBB0-6E2F8BF58178}"/>
              </a:ext>
            </a:extLst>
          </p:cNvPr>
          <p:cNvSpPr>
            <a:spLocks noChangeArrowheads="1"/>
          </p:cNvSpPr>
          <p:nvPr/>
        </p:nvSpPr>
        <p:spPr bwMode="auto">
          <a:xfrm>
            <a:off x="5126038" y="1203325"/>
            <a:ext cx="8731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liǎn</a:t>
            </a:r>
            <a:endParaRPr lang="zh-CN" altLang="en-US" sz="3200">
              <a:latin typeface="汉语拼音" pitchFamily="34" charset="0"/>
              <a:ea typeface="黑体" panose="02010609060101010101" pitchFamily="49" charset="-122"/>
            </a:endParaRPr>
          </a:p>
        </p:txBody>
      </p:sp>
      <p:sp>
        <p:nvSpPr>
          <p:cNvPr id="79" name="矩形 78">
            <a:extLst>
              <a:ext uri="{FF2B5EF4-FFF2-40B4-BE49-F238E27FC236}">
                <a16:creationId xmlns="" xmlns:a16="http://schemas.microsoft.com/office/drawing/2014/main" id="{E010928C-8767-45F1-89CF-DCCE9C38971E}"/>
              </a:ext>
            </a:extLst>
          </p:cNvPr>
          <p:cNvSpPr>
            <a:spLocks noChangeArrowheads="1"/>
          </p:cNvSpPr>
          <p:nvPr/>
        </p:nvSpPr>
        <p:spPr bwMode="auto">
          <a:xfrm>
            <a:off x="6453188" y="1203325"/>
            <a:ext cx="1006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qiáo</a:t>
            </a:r>
            <a:endParaRPr lang="zh-CN" altLang="en-US" sz="3200">
              <a:latin typeface="汉语拼音" pitchFamily="34" charset="0"/>
              <a:ea typeface="黑体" panose="02010609060101010101" pitchFamily="49" charset="-122"/>
            </a:endParaRPr>
          </a:p>
        </p:txBody>
      </p:sp>
      <p:sp>
        <p:nvSpPr>
          <p:cNvPr id="11277" name="矩形 79">
            <a:extLst>
              <a:ext uri="{FF2B5EF4-FFF2-40B4-BE49-F238E27FC236}">
                <a16:creationId xmlns="" xmlns:a16="http://schemas.microsoft.com/office/drawing/2014/main" id="{52BFDED9-8E73-486D-9E84-2428B488471F}"/>
              </a:ext>
            </a:extLst>
          </p:cNvPr>
          <p:cNvSpPr>
            <a:spLocks noChangeArrowheads="1"/>
          </p:cNvSpPr>
          <p:nvPr/>
        </p:nvSpPr>
        <p:spPr bwMode="auto">
          <a:xfrm>
            <a:off x="6583363" y="1635125"/>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翘</a:t>
            </a:r>
            <a:endParaRPr lang="zh-CN" altLang="en-US" sz="4000" u="sng">
              <a:solidFill>
                <a:srgbClr val="FF0000"/>
              </a:solidFill>
            </a:endParaRPr>
          </a:p>
        </p:txBody>
      </p:sp>
      <p:sp>
        <p:nvSpPr>
          <p:cNvPr id="81" name="矩形 80">
            <a:extLst>
              <a:ext uri="{FF2B5EF4-FFF2-40B4-BE49-F238E27FC236}">
                <a16:creationId xmlns="" xmlns:a16="http://schemas.microsoft.com/office/drawing/2014/main" id="{047A2183-C201-42F7-9C01-B06B3FC2F807}"/>
              </a:ext>
            </a:extLst>
          </p:cNvPr>
          <p:cNvSpPr>
            <a:spLocks noChangeArrowheads="1"/>
          </p:cNvSpPr>
          <p:nvPr/>
        </p:nvSpPr>
        <p:spPr bwMode="auto">
          <a:xfrm>
            <a:off x="7159625" y="1635125"/>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首</a:t>
            </a:r>
            <a:endParaRPr lang="zh-CN" altLang="en-US" sz="4000"/>
          </a:p>
        </p:txBody>
      </p:sp>
      <p:sp>
        <p:nvSpPr>
          <p:cNvPr id="82" name="矩形 81">
            <a:extLst>
              <a:ext uri="{FF2B5EF4-FFF2-40B4-BE49-F238E27FC236}">
                <a16:creationId xmlns="" xmlns:a16="http://schemas.microsoft.com/office/drawing/2014/main" id="{2246555E-8A81-4FBD-945E-F8E5F5C92CCC}"/>
              </a:ext>
            </a:extLst>
          </p:cNvPr>
          <p:cNvSpPr>
            <a:spLocks noChangeArrowheads="1"/>
          </p:cNvSpPr>
          <p:nvPr/>
        </p:nvSpPr>
        <p:spPr bwMode="auto">
          <a:xfrm>
            <a:off x="6583363" y="2533650"/>
            <a:ext cx="8874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dūn</a:t>
            </a:r>
            <a:endParaRPr lang="zh-CN" altLang="en-US" sz="3200">
              <a:latin typeface="汉语拼音" pitchFamily="34" charset="0"/>
              <a:ea typeface="黑体" panose="02010609060101010101" pitchFamily="49" charset="-122"/>
            </a:endParaRPr>
          </a:p>
        </p:txBody>
      </p:sp>
      <p:sp>
        <p:nvSpPr>
          <p:cNvPr id="11280" name="矩形 82">
            <a:extLst>
              <a:ext uri="{FF2B5EF4-FFF2-40B4-BE49-F238E27FC236}">
                <a16:creationId xmlns="" xmlns:a16="http://schemas.microsoft.com/office/drawing/2014/main" id="{7E8ECADA-D24E-41C3-9D1E-7F297F84233E}"/>
              </a:ext>
            </a:extLst>
          </p:cNvPr>
          <p:cNvSpPr>
            <a:spLocks noChangeArrowheads="1"/>
          </p:cNvSpPr>
          <p:nvPr/>
        </p:nvSpPr>
        <p:spPr bwMode="auto">
          <a:xfrm>
            <a:off x="6583363" y="29305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敦</a:t>
            </a:r>
            <a:endParaRPr lang="zh-CN" altLang="en-US" sz="4000" u="sng">
              <a:solidFill>
                <a:srgbClr val="FF0000"/>
              </a:solidFill>
            </a:endParaRPr>
          </a:p>
        </p:txBody>
      </p:sp>
      <p:sp>
        <p:nvSpPr>
          <p:cNvPr id="84" name="矩形 83">
            <a:extLst>
              <a:ext uri="{FF2B5EF4-FFF2-40B4-BE49-F238E27FC236}">
                <a16:creationId xmlns="" xmlns:a16="http://schemas.microsoft.com/office/drawing/2014/main" id="{D7A37FED-19A1-4191-B1FE-DA3E4DCF2FEE}"/>
              </a:ext>
            </a:extLst>
          </p:cNvPr>
          <p:cNvSpPr>
            <a:spLocks noChangeArrowheads="1"/>
          </p:cNvSpPr>
          <p:nvPr/>
        </p:nvSpPr>
        <p:spPr bwMode="auto">
          <a:xfrm>
            <a:off x="7280275" y="2930525"/>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煌</a:t>
            </a:r>
            <a:endParaRPr lang="zh-CN" altLang="en-US" sz="4000"/>
          </a:p>
        </p:txBody>
      </p:sp>
      <p:sp>
        <p:nvSpPr>
          <p:cNvPr id="85" name="矩形 84">
            <a:extLst>
              <a:ext uri="{FF2B5EF4-FFF2-40B4-BE49-F238E27FC236}">
                <a16:creationId xmlns="" xmlns:a16="http://schemas.microsoft.com/office/drawing/2014/main" id="{CD61506E-F6DC-4A29-B8CB-257BDDCDCAE4}"/>
              </a:ext>
            </a:extLst>
          </p:cNvPr>
          <p:cNvSpPr>
            <a:spLocks noChangeArrowheads="1"/>
          </p:cNvSpPr>
          <p:nvPr/>
        </p:nvSpPr>
        <p:spPr bwMode="auto">
          <a:xfrm>
            <a:off x="1000125" y="3651250"/>
            <a:ext cx="10048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bǐng</a:t>
            </a:r>
            <a:endParaRPr lang="zh-CN" altLang="en-US" sz="3200">
              <a:latin typeface="汉语拼音" pitchFamily="34" charset="0"/>
              <a:ea typeface="黑体" panose="02010609060101010101" pitchFamily="49" charset="-122"/>
            </a:endParaRPr>
          </a:p>
        </p:txBody>
      </p:sp>
      <p:sp>
        <p:nvSpPr>
          <p:cNvPr id="11283" name="矩形 85">
            <a:extLst>
              <a:ext uri="{FF2B5EF4-FFF2-40B4-BE49-F238E27FC236}">
                <a16:creationId xmlns="" xmlns:a16="http://schemas.microsoft.com/office/drawing/2014/main" id="{4017C724-EC8C-4D12-A5C9-D4F4C1F73499}"/>
              </a:ext>
            </a:extLst>
          </p:cNvPr>
          <p:cNvSpPr>
            <a:spLocks noChangeArrowheads="1"/>
          </p:cNvSpPr>
          <p:nvPr/>
        </p:nvSpPr>
        <p:spPr bwMode="auto">
          <a:xfrm>
            <a:off x="1073150" y="4048125"/>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屏</a:t>
            </a:r>
            <a:endParaRPr lang="zh-CN" altLang="en-US" sz="4000" u="sng">
              <a:solidFill>
                <a:srgbClr val="FF0000"/>
              </a:solidFill>
            </a:endParaRPr>
          </a:p>
        </p:txBody>
      </p:sp>
      <p:sp>
        <p:nvSpPr>
          <p:cNvPr id="87" name="矩形 86">
            <a:extLst>
              <a:ext uri="{FF2B5EF4-FFF2-40B4-BE49-F238E27FC236}">
                <a16:creationId xmlns="" xmlns:a16="http://schemas.microsoft.com/office/drawing/2014/main" id="{59879DCD-2EC5-42D4-B4BF-0FFDBB49259F}"/>
              </a:ext>
            </a:extLst>
          </p:cNvPr>
          <p:cNvSpPr>
            <a:spLocks noChangeArrowheads="1"/>
          </p:cNvSpPr>
          <p:nvPr/>
        </p:nvSpPr>
        <p:spPr bwMode="auto">
          <a:xfrm>
            <a:off x="1649413" y="4048125"/>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息</a:t>
            </a:r>
            <a:endParaRPr lang="zh-CN" altLang="en-US" sz="4000"/>
          </a:p>
        </p:txBody>
      </p:sp>
      <p:sp>
        <p:nvSpPr>
          <p:cNvPr id="88" name="矩形 87">
            <a:extLst>
              <a:ext uri="{FF2B5EF4-FFF2-40B4-BE49-F238E27FC236}">
                <a16:creationId xmlns="" xmlns:a16="http://schemas.microsoft.com/office/drawing/2014/main" id="{502F818F-BE65-4194-BDD2-9A40B21BA7BB}"/>
              </a:ext>
            </a:extLst>
          </p:cNvPr>
          <p:cNvSpPr>
            <a:spLocks noChangeArrowheads="1"/>
          </p:cNvSpPr>
          <p:nvPr/>
        </p:nvSpPr>
        <p:spPr bwMode="auto">
          <a:xfrm>
            <a:off x="3362325" y="3651250"/>
            <a:ext cx="13573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zhōnɡ</a:t>
            </a:r>
            <a:endParaRPr lang="zh-CN" altLang="en-US" sz="3200">
              <a:latin typeface="汉语拼音" pitchFamily="34" charset="0"/>
              <a:ea typeface="黑体" panose="02010609060101010101" pitchFamily="49" charset="-122"/>
            </a:endParaRPr>
          </a:p>
        </p:txBody>
      </p:sp>
      <p:sp>
        <p:nvSpPr>
          <p:cNvPr id="11286" name="矩形 88">
            <a:extLst>
              <a:ext uri="{FF2B5EF4-FFF2-40B4-BE49-F238E27FC236}">
                <a16:creationId xmlns="" xmlns:a16="http://schemas.microsoft.com/office/drawing/2014/main" id="{76E4917A-2158-4CE4-BD26-21CA082352DE}"/>
              </a:ext>
            </a:extLst>
          </p:cNvPr>
          <p:cNvSpPr>
            <a:spLocks noChangeArrowheads="1"/>
          </p:cNvSpPr>
          <p:nvPr/>
        </p:nvSpPr>
        <p:spPr bwMode="auto">
          <a:xfrm>
            <a:off x="3505200" y="4048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衷</a:t>
            </a:r>
            <a:endParaRPr lang="zh-CN" altLang="en-US" sz="4000" u="sng">
              <a:solidFill>
                <a:srgbClr val="FF0000"/>
              </a:solidFill>
            </a:endParaRPr>
          </a:p>
        </p:txBody>
      </p:sp>
      <p:sp>
        <p:nvSpPr>
          <p:cNvPr id="90" name="矩形 89">
            <a:extLst>
              <a:ext uri="{FF2B5EF4-FFF2-40B4-BE49-F238E27FC236}">
                <a16:creationId xmlns="" xmlns:a16="http://schemas.microsoft.com/office/drawing/2014/main" id="{F429ED87-FEFB-4756-8248-29A153D71263}"/>
              </a:ext>
            </a:extLst>
          </p:cNvPr>
          <p:cNvSpPr>
            <a:spLocks noChangeArrowheads="1"/>
          </p:cNvSpPr>
          <p:nvPr/>
        </p:nvSpPr>
        <p:spPr bwMode="auto">
          <a:xfrm>
            <a:off x="2952750" y="4048125"/>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由</a:t>
            </a:r>
            <a:endParaRPr lang="zh-CN" altLang="en-US" sz="4000"/>
          </a:p>
        </p:txBody>
      </p:sp>
      <p:sp>
        <p:nvSpPr>
          <p:cNvPr id="91" name="矩形 90">
            <a:extLst>
              <a:ext uri="{FF2B5EF4-FFF2-40B4-BE49-F238E27FC236}">
                <a16:creationId xmlns="" xmlns:a16="http://schemas.microsoft.com/office/drawing/2014/main" id="{E25DBE39-CDED-4154-88F8-17FDD8E6C753}"/>
              </a:ext>
            </a:extLst>
          </p:cNvPr>
          <p:cNvSpPr>
            <a:spLocks noChangeArrowheads="1"/>
          </p:cNvSpPr>
          <p:nvPr/>
        </p:nvSpPr>
        <p:spPr bwMode="auto">
          <a:xfrm>
            <a:off x="4759325" y="3698875"/>
            <a:ext cx="857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línɡ</a:t>
            </a:r>
            <a:endParaRPr lang="zh-CN" altLang="en-US" sz="3200">
              <a:latin typeface="汉语拼音" pitchFamily="34" charset="0"/>
              <a:ea typeface="黑体" panose="02010609060101010101" pitchFamily="49" charset="-122"/>
            </a:endParaRPr>
          </a:p>
        </p:txBody>
      </p:sp>
      <p:sp>
        <p:nvSpPr>
          <p:cNvPr id="11289" name="矩形 91">
            <a:extLst>
              <a:ext uri="{FF2B5EF4-FFF2-40B4-BE49-F238E27FC236}">
                <a16:creationId xmlns="" xmlns:a16="http://schemas.microsoft.com/office/drawing/2014/main" id="{8B6E211A-2F07-43D6-AB57-E5A127244AFC}"/>
              </a:ext>
            </a:extLst>
          </p:cNvPr>
          <p:cNvSpPr>
            <a:spLocks noChangeArrowheads="1"/>
          </p:cNvSpPr>
          <p:nvPr/>
        </p:nvSpPr>
        <p:spPr bwMode="auto">
          <a:xfrm>
            <a:off x="4903788" y="4095750"/>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凌</a:t>
            </a:r>
            <a:endParaRPr lang="zh-CN" altLang="en-US" sz="4000" u="sng">
              <a:solidFill>
                <a:srgbClr val="FF0000"/>
              </a:solidFill>
            </a:endParaRPr>
          </a:p>
        </p:txBody>
      </p:sp>
      <p:sp>
        <p:nvSpPr>
          <p:cNvPr id="93" name="矩形 92">
            <a:extLst>
              <a:ext uri="{FF2B5EF4-FFF2-40B4-BE49-F238E27FC236}">
                <a16:creationId xmlns="" xmlns:a16="http://schemas.microsoft.com/office/drawing/2014/main" id="{C0FAF2B2-0C75-405A-95EE-9D928E99029E}"/>
              </a:ext>
            </a:extLst>
          </p:cNvPr>
          <p:cNvSpPr>
            <a:spLocks noChangeArrowheads="1"/>
          </p:cNvSpPr>
          <p:nvPr/>
        </p:nvSpPr>
        <p:spPr bwMode="auto">
          <a:xfrm>
            <a:off x="5551488" y="40957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空</a:t>
            </a:r>
            <a:endParaRPr lang="zh-CN" altLang="en-US" sz="4000"/>
          </a:p>
        </p:txBody>
      </p:sp>
      <p:sp>
        <p:nvSpPr>
          <p:cNvPr id="94" name="矩形 93">
            <a:extLst>
              <a:ext uri="{FF2B5EF4-FFF2-40B4-BE49-F238E27FC236}">
                <a16:creationId xmlns="" xmlns:a16="http://schemas.microsoft.com/office/drawing/2014/main" id="{BFDDB483-5FF8-455B-86D5-C850473C3B96}"/>
              </a:ext>
            </a:extLst>
          </p:cNvPr>
          <p:cNvSpPr>
            <a:spLocks noChangeArrowheads="1"/>
          </p:cNvSpPr>
          <p:nvPr/>
        </p:nvSpPr>
        <p:spPr bwMode="auto">
          <a:xfrm>
            <a:off x="1168400" y="2571750"/>
            <a:ext cx="6302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kù</a:t>
            </a:r>
            <a:endParaRPr lang="zh-CN" altLang="en-US" sz="3200">
              <a:latin typeface="汉语拼音" pitchFamily="34" charset="0"/>
              <a:ea typeface="黑体" panose="02010609060101010101" pitchFamily="49" charset="-122"/>
            </a:endParaRPr>
          </a:p>
        </p:txBody>
      </p:sp>
      <p:sp>
        <p:nvSpPr>
          <p:cNvPr id="11292" name="矩形 94">
            <a:extLst>
              <a:ext uri="{FF2B5EF4-FFF2-40B4-BE49-F238E27FC236}">
                <a16:creationId xmlns="" xmlns:a16="http://schemas.microsoft.com/office/drawing/2014/main" id="{DF23CC84-2B8F-40CE-AFCA-02AC3B60C891}"/>
              </a:ext>
            </a:extLst>
          </p:cNvPr>
          <p:cNvSpPr>
            <a:spLocks noChangeArrowheads="1"/>
          </p:cNvSpPr>
          <p:nvPr/>
        </p:nvSpPr>
        <p:spPr bwMode="auto">
          <a:xfrm>
            <a:off x="1120775" y="293211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酷</a:t>
            </a:r>
            <a:endParaRPr lang="zh-CN" altLang="en-US" sz="4000" u="sng">
              <a:solidFill>
                <a:srgbClr val="FF0000"/>
              </a:solidFill>
            </a:endParaRPr>
          </a:p>
        </p:txBody>
      </p:sp>
      <p:sp>
        <p:nvSpPr>
          <p:cNvPr id="96" name="矩形 95">
            <a:extLst>
              <a:ext uri="{FF2B5EF4-FFF2-40B4-BE49-F238E27FC236}">
                <a16:creationId xmlns="" xmlns:a16="http://schemas.microsoft.com/office/drawing/2014/main" id="{662D2E72-7084-4898-9477-34DBBB7D59D1}"/>
              </a:ext>
            </a:extLst>
          </p:cNvPr>
          <p:cNvSpPr>
            <a:spLocks noChangeArrowheads="1"/>
          </p:cNvSpPr>
          <p:nvPr/>
        </p:nvSpPr>
        <p:spPr bwMode="auto">
          <a:xfrm>
            <a:off x="1692275" y="2932113"/>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似</a:t>
            </a:r>
            <a:endParaRPr lang="zh-CN" altLang="en-US" sz="4000"/>
          </a:p>
        </p:txBody>
      </p:sp>
      <p:sp>
        <p:nvSpPr>
          <p:cNvPr id="97" name="矩形 96">
            <a:extLst>
              <a:ext uri="{FF2B5EF4-FFF2-40B4-BE49-F238E27FC236}">
                <a16:creationId xmlns="" xmlns:a16="http://schemas.microsoft.com/office/drawing/2014/main" id="{A1EC635F-9DCA-45F3-A444-88C226190E70}"/>
              </a:ext>
            </a:extLst>
          </p:cNvPr>
          <p:cNvSpPr>
            <a:spLocks noChangeArrowheads="1"/>
          </p:cNvSpPr>
          <p:nvPr/>
        </p:nvSpPr>
        <p:spPr bwMode="auto">
          <a:xfrm>
            <a:off x="2970213" y="2571750"/>
            <a:ext cx="1101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bēng</a:t>
            </a:r>
            <a:endParaRPr lang="zh-CN" altLang="en-US" sz="3200">
              <a:latin typeface="汉语拼音" pitchFamily="34" charset="0"/>
              <a:ea typeface="黑体" panose="02010609060101010101" pitchFamily="49" charset="-122"/>
            </a:endParaRPr>
          </a:p>
        </p:txBody>
      </p:sp>
      <p:sp>
        <p:nvSpPr>
          <p:cNvPr id="11295" name="矩形 97">
            <a:extLst>
              <a:ext uri="{FF2B5EF4-FFF2-40B4-BE49-F238E27FC236}">
                <a16:creationId xmlns="" xmlns:a16="http://schemas.microsoft.com/office/drawing/2014/main" id="{03D5801F-84A8-44A8-A25B-72347693D6B1}"/>
              </a:ext>
            </a:extLst>
          </p:cNvPr>
          <p:cNvSpPr>
            <a:spLocks noChangeArrowheads="1"/>
          </p:cNvSpPr>
          <p:nvPr/>
        </p:nvSpPr>
        <p:spPr bwMode="auto">
          <a:xfrm>
            <a:off x="3055938" y="293211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绷</a:t>
            </a:r>
            <a:endParaRPr lang="zh-CN" altLang="en-US" sz="4000" u="sng">
              <a:solidFill>
                <a:srgbClr val="FF0000"/>
              </a:solidFill>
            </a:endParaRPr>
          </a:p>
        </p:txBody>
      </p:sp>
      <p:sp>
        <p:nvSpPr>
          <p:cNvPr id="99" name="矩形 98">
            <a:extLst>
              <a:ext uri="{FF2B5EF4-FFF2-40B4-BE49-F238E27FC236}">
                <a16:creationId xmlns="" xmlns:a16="http://schemas.microsoft.com/office/drawing/2014/main" id="{1FF154DF-AFE1-4E04-A30B-39ACC584682D}"/>
              </a:ext>
            </a:extLst>
          </p:cNvPr>
          <p:cNvSpPr>
            <a:spLocks noChangeArrowheads="1"/>
          </p:cNvSpPr>
          <p:nvPr/>
        </p:nvSpPr>
        <p:spPr bwMode="auto">
          <a:xfrm>
            <a:off x="3617913" y="293211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直</a:t>
            </a:r>
            <a:endParaRPr lang="zh-CN" altLang="en-US" sz="4000"/>
          </a:p>
        </p:txBody>
      </p:sp>
      <p:sp>
        <p:nvSpPr>
          <p:cNvPr id="11297" name="矩形 99">
            <a:extLst>
              <a:ext uri="{FF2B5EF4-FFF2-40B4-BE49-F238E27FC236}">
                <a16:creationId xmlns="" xmlns:a16="http://schemas.microsoft.com/office/drawing/2014/main" id="{DEA77270-9C99-490B-9FC1-8631EF86D02C}"/>
              </a:ext>
            </a:extLst>
          </p:cNvPr>
          <p:cNvSpPr>
            <a:spLocks noChangeArrowheads="1"/>
          </p:cNvSpPr>
          <p:nvPr/>
        </p:nvSpPr>
        <p:spPr bwMode="auto">
          <a:xfrm>
            <a:off x="4859338" y="293211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u="sng">
                <a:solidFill>
                  <a:srgbClr val="FF0000"/>
                </a:solidFill>
                <a:latin typeface="楷体" panose="02010609060101010101" pitchFamily="49" charset="-122"/>
                <a:ea typeface="楷体" panose="02010609060101010101" pitchFamily="49" charset="-122"/>
              </a:rPr>
              <a:t>缭</a:t>
            </a:r>
            <a:endParaRPr lang="zh-CN" altLang="en-US" sz="4000" u="sng">
              <a:solidFill>
                <a:srgbClr val="FF0000"/>
              </a:solidFill>
            </a:endParaRPr>
          </a:p>
        </p:txBody>
      </p:sp>
      <p:sp>
        <p:nvSpPr>
          <p:cNvPr id="101" name="矩形 100">
            <a:extLst>
              <a:ext uri="{FF2B5EF4-FFF2-40B4-BE49-F238E27FC236}">
                <a16:creationId xmlns="" xmlns:a16="http://schemas.microsoft.com/office/drawing/2014/main" id="{BB02DDE7-BAF0-409E-905E-7CF61A695163}"/>
              </a:ext>
            </a:extLst>
          </p:cNvPr>
          <p:cNvSpPr>
            <a:spLocks noChangeArrowheads="1"/>
          </p:cNvSpPr>
          <p:nvPr/>
        </p:nvSpPr>
        <p:spPr bwMode="auto">
          <a:xfrm>
            <a:off x="4716463" y="2571750"/>
            <a:ext cx="8651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000000"/>
                </a:solidFill>
                <a:latin typeface="汉语拼音" pitchFamily="34" charset="0"/>
                <a:ea typeface="黑体" panose="02010609060101010101" pitchFamily="49" charset="-122"/>
              </a:rPr>
              <a:t>liáo</a:t>
            </a:r>
            <a:endParaRPr lang="zh-CN" altLang="en-US" sz="3200">
              <a:latin typeface="汉语拼音" pitchFamily="34" charset="0"/>
              <a:ea typeface="黑体" panose="02010609060101010101" pitchFamily="49" charset="-122"/>
            </a:endParaRPr>
          </a:p>
        </p:txBody>
      </p:sp>
      <p:sp>
        <p:nvSpPr>
          <p:cNvPr id="102" name="矩形 101">
            <a:extLst>
              <a:ext uri="{FF2B5EF4-FFF2-40B4-BE49-F238E27FC236}">
                <a16:creationId xmlns="" xmlns:a16="http://schemas.microsoft.com/office/drawing/2014/main" id="{E0E38485-4ACF-42D5-B131-43129B8349BD}"/>
              </a:ext>
            </a:extLst>
          </p:cNvPr>
          <p:cNvSpPr>
            <a:spLocks noChangeArrowheads="1"/>
          </p:cNvSpPr>
          <p:nvPr/>
        </p:nvSpPr>
        <p:spPr bwMode="auto">
          <a:xfrm>
            <a:off x="5435600" y="293211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4000">
                <a:solidFill>
                  <a:srgbClr val="000000"/>
                </a:solidFill>
                <a:latin typeface="楷体" panose="02010609060101010101" pitchFamily="49" charset="-122"/>
                <a:ea typeface="楷体" panose="02010609060101010101" pitchFamily="49" charset="-122"/>
              </a:rPr>
              <a:t>乱</a:t>
            </a:r>
            <a:endParaRPr lang="zh-CN" altLang="en-US" sz="4000"/>
          </a:p>
        </p:txBody>
      </p:sp>
      <p:grpSp>
        <p:nvGrpSpPr>
          <p:cNvPr id="11300" name="组合 55">
            <a:extLst>
              <a:ext uri="{FF2B5EF4-FFF2-40B4-BE49-F238E27FC236}">
                <a16:creationId xmlns="" xmlns:a16="http://schemas.microsoft.com/office/drawing/2014/main" id="{8F9BC2FB-6E95-4BB6-89CF-B170DEF5B79F}"/>
              </a:ext>
            </a:extLst>
          </p:cNvPr>
          <p:cNvGrpSpPr>
            <a:grpSpLocks/>
          </p:cNvGrpSpPr>
          <p:nvPr/>
        </p:nvGrpSpPr>
        <p:grpSpPr bwMode="auto">
          <a:xfrm>
            <a:off x="-3175" y="-20638"/>
            <a:ext cx="2006600" cy="523876"/>
            <a:chOff x="70" y="-63"/>
            <a:chExt cx="3161" cy="824"/>
          </a:xfrm>
        </p:grpSpPr>
        <p:sp>
          <p:nvSpPr>
            <p:cNvPr id="11301" name="文本框 6">
              <a:extLst>
                <a:ext uri="{FF2B5EF4-FFF2-40B4-BE49-F238E27FC236}">
                  <a16:creationId xmlns="" xmlns:a16="http://schemas.microsoft.com/office/drawing/2014/main" id="{EA7E9CA9-7AD0-4F30-91AD-9A3408DB643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46" name="直线连接符 9">
              <a:extLst>
                <a:ext uri="{FF2B5EF4-FFF2-40B4-BE49-F238E27FC236}">
                  <a16:creationId xmlns="" xmlns:a16="http://schemas.microsoft.com/office/drawing/2014/main" id="{D5F4738E-940E-4A9E-AF78-D26C1450267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8" name="菱形 47">
              <a:extLst>
                <a:ext uri="{FF2B5EF4-FFF2-40B4-BE49-F238E27FC236}">
                  <a16:creationId xmlns="" xmlns:a16="http://schemas.microsoft.com/office/drawing/2014/main" id="{0F5C8DE0-9655-45ED-AD80-43C3F6F36171}"/>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blinds(horizontal)">
                                      <p:cBhvr>
                                        <p:cTn id="7" dur="500"/>
                                        <p:tgtEl>
                                          <p:spTgt spid="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73"/>
                                        </p:tgtEl>
                                        <p:attrNameLst>
                                          <p:attrName>style.visibility</p:attrName>
                                        </p:attrNameLst>
                                      </p:cBhvr>
                                      <p:to>
                                        <p:strVal val="visible"/>
                                      </p:to>
                                    </p:set>
                                    <p:animEffect transition="in" filter="blinds(horizontal)">
                                      <p:cBhvr>
                                        <p:cTn id="16" dur="500"/>
                                        <p:tgtEl>
                                          <p:spTgt spid="7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5"/>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8"/>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blinds(horizontal)">
                                      <p:cBhvr>
                                        <p:cTn id="29" dur="500"/>
                                        <p:tgtEl>
                                          <p:spTgt spid="7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blinds(horizontal)">
                                      <p:cBhvr>
                                        <p:cTn id="34" dur="500"/>
                                        <p:tgtEl>
                                          <p:spTgt spid="7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94"/>
                                        </p:tgtEl>
                                        <p:attrNameLst>
                                          <p:attrName>style.visibility</p:attrName>
                                        </p:attrNameLst>
                                      </p:cBhvr>
                                      <p:to>
                                        <p:strVal val="visible"/>
                                      </p:to>
                                    </p:set>
                                    <p:animEffect transition="in" filter="blinds(horizontal)">
                                      <p:cBhvr>
                                        <p:cTn id="43" dur="500"/>
                                        <p:tgtEl>
                                          <p:spTgt spid="94"/>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blinds(horizontal)">
                                      <p:cBhvr>
                                        <p:cTn id="48" dur="500"/>
                                        <p:tgtEl>
                                          <p:spTgt spid="96"/>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97"/>
                                        </p:tgtEl>
                                        <p:attrNameLst>
                                          <p:attrName>style.visibility</p:attrName>
                                        </p:attrNameLst>
                                      </p:cBhvr>
                                      <p:to>
                                        <p:strVal val="visible"/>
                                      </p:to>
                                    </p:set>
                                    <p:animEffect transition="in" filter="blinds(horizontal)">
                                      <p:cBhvr>
                                        <p:cTn id="53" dur="500"/>
                                        <p:tgtEl>
                                          <p:spTgt spid="97"/>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blinds(horizontal)">
                                      <p:cBhvr>
                                        <p:cTn id="58" dur="500"/>
                                        <p:tgtEl>
                                          <p:spTgt spid="99"/>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01"/>
                                        </p:tgtEl>
                                        <p:attrNameLst>
                                          <p:attrName>style.visibility</p:attrName>
                                        </p:attrNameLst>
                                      </p:cBhvr>
                                      <p:to>
                                        <p:strVal val="visible"/>
                                      </p:to>
                                    </p:set>
                                    <p:animEffect transition="in" filter="blinds(horizontal)">
                                      <p:cBhvr>
                                        <p:cTn id="63" dur="500"/>
                                        <p:tgtEl>
                                          <p:spTgt spid="101"/>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102"/>
                                        </p:tgtEl>
                                        <p:attrNameLst>
                                          <p:attrName>style.visibility</p:attrName>
                                        </p:attrNameLst>
                                      </p:cBhvr>
                                      <p:to>
                                        <p:strVal val="visible"/>
                                      </p:to>
                                    </p:se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82"/>
                                        </p:tgtEl>
                                        <p:attrNameLst>
                                          <p:attrName>style.visibility</p:attrName>
                                        </p:attrNameLst>
                                      </p:cBhvr>
                                      <p:to>
                                        <p:strVal val="visible"/>
                                      </p:to>
                                    </p:set>
                                    <p:animEffect transition="in" filter="blinds(horizontal)">
                                      <p:cBhvr>
                                        <p:cTn id="72" dur="500"/>
                                        <p:tgtEl>
                                          <p:spTgt spid="82"/>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84"/>
                                        </p:tgtEl>
                                        <p:attrNameLst>
                                          <p:attrName>style.visibility</p:attrName>
                                        </p:attrNameLst>
                                      </p:cBhvr>
                                      <p:to>
                                        <p:strVal val="visible"/>
                                      </p:to>
                                    </p:set>
                                    <p:animEffect transition="in" filter="blinds(horizontal)">
                                      <p:cBhvr>
                                        <p:cTn id="77" dur="500"/>
                                        <p:tgtEl>
                                          <p:spTgt spid="84"/>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85"/>
                                        </p:tgtEl>
                                        <p:attrNameLst>
                                          <p:attrName>style.visibility</p:attrName>
                                        </p:attrNameLst>
                                      </p:cBhvr>
                                      <p:to>
                                        <p:strVal val="visible"/>
                                      </p:to>
                                    </p:set>
                                    <p:animEffect transition="in" filter="blinds(horizontal)">
                                      <p:cBhvr>
                                        <p:cTn id="82" dur="500"/>
                                        <p:tgtEl>
                                          <p:spTgt spid="85"/>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87"/>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nodeType="withGroup">
                            <p:stCondLst>
                              <p:cond delay="0"/>
                            </p:stCondLst>
                            <p:childTnLst>
                              <p:par>
                                <p:cTn id="89" presetID="3" presetClass="entr" presetSubtype="10" fill="hold" grpId="0" nodeType="clickEffect">
                                  <p:stCondLst>
                                    <p:cond delay="0"/>
                                  </p:stCondLst>
                                  <p:childTnLst>
                                    <p:set>
                                      <p:cBhvr>
                                        <p:cTn id="90" dur="1" fill="hold">
                                          <p:stCondLst>
                                            <p:cond delay="0"/>
                                          </p:stCondLst>
                                        </p:cTn>
                                        <p:tgtEl>
                                          <p:spTgt spid="88"/>
                                        </p:tgtEl>
                                        <p:attrNameLst>
                                          <p:attrName>style.visibility</p:attrName>
                                        </p:attrNameLst>
                                      </p:cBhvr>
                                      <p:to>
                                        <p:strVal val="visible"/>
                                      </p:to>
                                    </p:set>
                                    <p:animEffect transition="in" filter="blinds(horizontal)">
                                      <p:cBhvr>
                                        <p:cTn id="91" dur="500"/>
                                        <p:tgtEl>
                                          <p:spTgt spid="88"/>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90"/>
                                        </p:tgtEl>
                                        <p:attrNameLst>
                                          <p:attrName>style.visibility</p:attrName>
                                        </p:attrNameLst>
                                      </p:cBhvr>
                                      <p:to>
                                        <p:strVal val="visible"/>
                                      </p:to>
                                    </p:set>
                                  </p:childTnLst>
                                </p:cTn>
                              </p:par>
                            </p:childTnLst>
                          </p:cTn>
                        </p:par>
                      </p:childTnLst>
                    </p:cTn>
                  </p:par>
                  <p:par>
                    <p:cTn id="96" fill="hold" nodeType="clickPar">
                      <p:stCondLst>
                        <p:cond delay="indefinite"/>
                      </p:stCondLst>
                      <p:childTnLst>
                        <p:par>
                          <p:cTn id="97" fill="hold" nodeType="withGroup">
                            <p:stCondLst>
                              <p:cond delay="0"/>
                            </p:stCondLst>
                            <p:childTnLst>
                              <p:par>
                                <p:cTn id="98" presetID="1" presetClass="entr" presetSubtype="0" fill="hold" grpId="0" nodeType="clickEffect">
                                  <p:stCondLst>
                                    <p:cond delay="0"/>
                                  </p:stCondLst>
                                  <p:childTnLst>
                                    <p:set>
                                      <p:cBhvr>
                                        <p:cTn id="99" dur="1" fill="hold">
                                          <p:stCondLst>
                                            <p:cond delay="0"/>
                                          </p:stCondLst>
                                        </p:cTn>
                                        <p:tgtEl>
                                          <p:spTgt spid="91"/>
                                        </p:tgtEl>
                                        <p:attrNameLst>
                                          <p:attrName>style.visibility</p:attrName>
                                        </p:attrNameLst>
                                      </p:cBhvr>
                                      <p:to>
                                        <p:strVal val="visible"/>
                                      </p:to>
                                    </p:se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3" grpId="0"/>
      <p:bldP spid="75" grpId="0"/>
      <p:bldP spid="76" grpId="0"/>
      <p:bldP spid="78" grpId="0"/>
      <p:bldP spid="79" grpId="0"/>
      <p:bldP spid="81" grpId="0"/>
      <p:bldP spid="82" grpId="0"/>
      <p:bldP spid="84" grpId="0"/>
      <p:bldP spid="85" grpId="0"/>
      <p:bldP spid="87" grpId="0"/>
      <p:bldP spid="88" grpId="0"/>
      <p:bldP spid="90" grpId="0"/>
      <p:bldP spid="91" grpId="0"/>
      <p:bldP spid="93" grpId="0"/>
      <p:bldP spid="94" grpId="0"/>
      <p:bldP spid="96" grpId="0"/>
      <p:bldP spid="97" grpId="0"/>
      <p:bldP spid="99" grpId="0"/>
      <p:bldP spid="101" grpId="0"/>
      <p:bldP spid="102" grpId="0"/>
    </p:bld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1075</TotalTime>
  <Words>4668</Words>
  <Application>Microsoft Office PowerPoint</Application>
  <PresentationFormat>全屏显示(16:9)</PresentationFormat>
  <Paragraphs>256</Paragraphs>
  <Slides>48</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48</vt:i4>
      </vt:variant>
    </vt:vector>
  </HeadingPairs>
  <TitlesOfParts>
    <vt:vector size="60" baseType="lpstr">
      <vt:lpstr>Arial</vt:lpstr>
      <vt:lpstr>宋体</vt:lpstr>
      <vt:lpstr>微软雅黑</vt:lpstr>
      <vt:lpstr>Calibri</vt:lpstr>
      <vt:lpstr>楷体</vt:lpstr>
      <vt:lpstr>Xingkai SC</vt:lpstr>
      <vt:lpstr>汉语拼音</vt:lpstr>
      <vt:lpstr>Times New Roman</vt:lpstr>
      <vt:lpstr>Kaiti SC</vt:lpstr>
      <vt:lpstr>黑体</vt:lpstr>
      <vt:lpstr>Impact</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756</cp:revision>
  <dcterms:created xsi:type="dcterms:W3CDTF">2018-11-06T06:39:21Z</dcterms:created>
  <dcterms:modified xsi:type="dcterms:W3CDTF">2020-03-27T06:15:52Z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2052-11.1.0.8203</vt:lpwstr>
  </property>
</Properties>
</file>